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56" r:id="rId2"/>
    <p:sldId id="2664" r:id="rId3"/>
    <p:sldId id="2670" r:id="rId4"/>
    <p:sldId id="302" r:id="rId5"/>
    <p:sldId id="2665" r:id="rId6"/>
    <p:sldId id="2666" r:id="rId7"/>
    <p:sldId id="2667" r:id="rId8"/>
    <p:sldId id="2668" r:id="rId9"/>
    <p:sldId id="2660" r:id="rId10"/>
    <p:sldId id="2662" r:id="rId11"/>
    <p:sldId id="2663" r:id="rId12"/>
    <p:sldId id="2658" r:id="rId13"/>
  </p:sldIdLst>
  <p:sldSz cx="10691813" cy="7559675"/>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62CFFC-070F-A4BD-0134-D2EF6ADE3FC4}" name="Anna Kacprzak" initials="AK" userId="S-1-5-21-2619306676-2800222060-3362172700-555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alenik Agnieszka" initials="PA" lastIdx="1" clrIdx="0">
    <p:extLst>
      <p:ext uri="{19B8F6BF-5375-455C-9EA6-DF929625EA0E}">
        <p15:presenceInfo xmlns:p15="http://schemas.microsoft.com/office/powerpoint/2012/main" userId="S::Agnieszka.Palenik@mfipr.gov.pl::6a0c958d-6557-4bbd-8aa6-03360055b1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7C"/>
    <a:srgbClr val="606A8A"/>
    <a:srgbClr val="FFFFFF"/>
    <a:srgbClr val="2E54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9" autoAdjust="0"/>
    <p:restoredTop sz="86441" autoAdjust="0"/>
  </p:normalViewPr>
  <p:slideViewPr>
    <p:cSldViewPr showGuides="1">
      <p:cViewPr varScale="1">
        <p:scale>
          <a:sx n="53" d="100"/>
          <a:sy n="53" d="100"/>
        </p:scale>
        <p:origin x="676" y="36"/>
      </p:cViewPr>
      <p:guideLst>
        <p:guide orient="horz" pos="2381"/>
        <p:guide pos="336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EEEFF2B-0721-7148-92D1-1650B5B78E9F}" type="datetimeFigureOut">
              <a:rPr lang="pl-PL" smtClean="0"/>
              <a:t>29.01.2024</a:t>
            </a:fld>
            <a:endParaRPr lang="pl-PL"/>
          </a:p>
        </p:txBody>
      </p:sp>
      <p:sp>
        <p:nvSpPr>
          <p:cNvPr id="4" name="Symbol zastępczy obrazu slajdu 3"/>
          <p:cNvSpPr>
            <a:spLocks noGrp="1" noRot="1" noChangeAspect="1"/>
          </p:cNvSpPr>
          <p:nvPr>
            <p:ph type="sldImg" idx="2"/>
          </p:nvPr>
        </p:nvSpPr>
        <p:spPr>
          <a:xfrm>
            <a:off x="1030288" y="1241425"/>
            <a:ext cx="4737100" cy="3349625"/>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C02B4DB-5212-AD42-B2C1-BD19AC94D45E}" type="slidenum">
              <a:rPr lang="pl-PL" smtClean="0"/>
              <a:t>‹#›</a:t>
            </a:fld>
            <a:endParaRPr lang="pl-PL"/>
          </a:p>
        </p:txBody>
      </p:sp>
    </p:spTree>
    <p:extLst>
      <p:ext uri="{BB962C8B-B14F-4D97-AF65-F5344CB8AC3E}">
        <p14:creationId xmlns:p14="http://schemas.microsoft.com/office/powerpoint/2010/main" val="119277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4.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6613" y="1973818"/>
            <a:ext cx="8639675" cy="4326381"/>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6760" y="1973818"/>
            <a:ext cx="3959225" cy="720090"/>
          </a:xfrm>
          <a:prstGeom prst="rect">
            <a:avLst/>
          </a:prstGeom>
        </p:spPr>
      </p:pic>
      <p:pic>
        <p:nvPicPr>
          <p:cNvPr id="14" name="Obraz 13">
            <a:extLst>
              <a:ext uri="{FF2B5EF4-FFF2-40B4-BE49-F238E27FC236}">
                <a16:creationId xmlns:a16="http://schemas.microsoft.com/office/drawing/2014/main" id="{2B41AD81-079D-B212-C8B7-9A9D3BEE5179}"/>
              </a:ext>
            </a:extLst>
          </p:cNvPr>
          <p:cNvPicPr>
            <a:picLocks noChangeAspect="1"/>
          </p:cNvPicPr>
          <p:nvPr userDrawn="1"/>
        </p:nvPicPr>
        <p:blipFill>
          <a:blip r:embed="rId3" cstate="print">
            <a:alphaModFix amt="55000"/>
            <a:extLst>
              <a:ext uri="{28A0092B-C50C-407E-A947-70E740481C1C}">
                <a14:useLocalDpi xmlns:a14="http://schemas.microsoft.com/office/drawing/2010/main" val="0"/>
              </a:ext>
            </a:extLst>
          </a:blip>
          <a:stretch>
            <a:fillRect/>
          </a:stretch>
        </p:blipFill>
        <p:spPr>
          <a:xfrm>
            <a:off x="597632" y="540402"/>
            <a:ext cx="1080000" cy="1080000"/>
          </a:xfrm>
          <a:prstGeom prst="rect">
            <a:avLst/>
          </a:prstGeom>
        </p:spPr>
      </p:pic>
      <p:pic>
        <p:nvPicPr>
          <p:cNvPr id="15" name="Obraz 14">
            <a:extLst>
              <a:ext uri="{FF2B5EF4-FFF2-40B4-BE49-F238E27FC236}">
                <a16:creationId xmlns:a16="http://schemas.microsoft.com/office/drawing/2014/main" id="{0A433181-6EED-44B3-4822-4AF9E6BA906A}"/>
              </a:ext>
            </a:extLst>
          </p:cNvPr>
          <p:cNvPicPr>
            <a:picLocks noChangeAspect="1"/>
          </p:cNvPicPr>
          <p:nvPr userDrawn="1"/>
        </p:nvPicPr>
        <p:blipFill>
          <a:blip r:embed="rId4" cstate="print">
            <a:alphaModFix amt="55000"/>
            <a:extLst>
              <a:ext uri="{28A0092B-C50C-407E-A947-70E740481C1C}">
                <a14:useLocalDpi xmlns:a14="http://schemas.microsoft.com/office/drawing/2010/main" val="0"/>
              </a:ext>
            </a:extLst>
          </a:blip>
          <a:stretch>
            <a:fillRect/>
          </a:stretch>
        </p:blipFill>
        <p:spPr>
          <a:xfrm>
            <a:off x="2105788" y="540402"/>
            <a:ext cx="1080000" cy="1080000"/>
          </a:xfrm>
          <a:prstGeom prst="rect">
            <a:avLst/>
          </a:prstGeom>
        </p:spPr>
      </p:pic>
      <p:pic>
        <p:nvPicPr>
          <p:cNvPr id="16" name="Obraz 15">
            <a:extLst>
              <a:ext uri="{FF2B5EF4-FFF2-40B4-BE49-F238E27FC236}">
                <a16:creationId xmlns:a16="http://schemas.microsoft.com/office/drawing/2014/main" id="{276322E5-6025-7EA2-67FB-9F57E9210052}"/>
              </a:ext>
            </a:extLst>
          </p:cNvPr>
          <p:cNvPicPr>
            <a:picLocks noChangeAspect="1"/>
          </p:cNvPicPr>
          <p:nvPr userDrawn="1"/>
        </p:nvPicPr>
        <p:blipFill>
          <a:blip r:embed="rId5" cstate="print">
            <a:alphaModFix amt="55000"/>
            <a:extLst>
              <a:ext uri="{28A0092B-C50C-407E-A947-70E740481C1C}">
                <a14:useLocalDpi xmlns:a14="http://schemas.microsoft.com/office/drawing/2010/main" val="0"/>
              </a:ext>
            </a:extLst>
          </a:blip>
          <a:stretch>
            <a:fillRect/>
          </a:stretch>
        </p:blipFill>
        <p:spPr>
          <a:xfrm>
            <a:off x="3613944" y="540402"/>
            <a:ext cx="1080000" cy="1080000"/>
          </a:xfrm>
          <a:prstGeom prst="rect">
            <a:avLst/>
          </a:prstGeom>
        </p:spPr>
      </p:pic>
      <p:sp>
        <p:nvSpPr>
          <p:cNvPr id="2" name="Title 1"/>
          <p:cNvSpPr>
            <a:spLocks noGrp="1"/>
          </p:cNvSpPr>
          <p:nvPr>
            <p:ph type="ctrTitle"/>
          </p:nvPr>
        </p:nvSpPr>
        <p:spPr>
          <a:xfrm>
            <a:off x="1385877" y="3059113"/>
            <a:ext cx="7920115" cy="1107677"/>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2A3D249-6366-4532-95C2-9DDC07D17B44}" type="datetime1">
              <a:rPr lang="pl-PL" smtClean="0"/>
              <a:t>29.01.2024</a:t>
            </a:fld>
            <a:endParaRPr lang="pl-PL" dirty="0"/>
          </a:p>
        </p:txBody>
      </p:sp>
      <p:pic>
        <p:nvPicPr>
          <p:cNvPr id="8" name="Obraz 7">
            <a:extLst>
              <a:ext uri="{FF2B5EF4-FFF2-40B4-BE49-F238E27FC236}">
                <a16:creationId xmlns:a16="http://schemas.microsoft.com/office/drawing/2014/main" id="{500FFCFA-D3A4-40A4-E76C-99575547246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a:extLst>
              <a:ext uri="{FF2B5EF4-FFF2-40B4-BE49-F238E27FC236}">
                <a16:creationId xmlns:a16="http://schemas.microsoft.com/office/drawing/2014/main" id="{DC91A070-16DB-C0E1-0B7B-93924541A6E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a:extLst>
              <a:ext uri="{FF2B5EF4-FFF2-40B4-BE49-F238E27FC236}">
                <a16:creationId xmlns:a16="http://schemas.microsoft.com/office/drawing/2014/main" id="{AB280FEF-799B-B9CA-10D2-815DA71DA238}"/>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4255767286"/>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ajd końcowy">
    <p:spTree>
      <p:nvGrpSpPr>
        <p:cNvPr id="1" name=""/>
        <p:cNvGrpSpPr/>
        <p:nvPr/>
      </p:nvGrpSpPr>
      <p:grpSpPr>
        <a:xfrm>
          <a:off x="0" y="0"/>
          <a:ext cx="0" cy="0"/>
          <a:chOff x="0" y="0"/>
          <a:chExt cx="0" cy="0"/>
        </a:xfrm>
      </p:grpSpPr>
      <p:sp>
        <p:nvSpPr>
          <p:cNvPr id="12" name="Prostokąt 11">
            <a:extLst>
              <a:ext uri="{FF2B5EF4-FFF2-40B4-BE49-F238E27FC236}">
                <a16:creationId xmlns:a16="http://schemas.microsoft.com/office/drawing/2014/main" id="{F8E39A3A-22D6-B8ED-2F58-16F69704FFAA}"/>
              </a:ext>
            </a:extLst>
          </p:cNvPr>
          <p:cNvSpPr/>
          <p:nvPr userDrawn="1"/>
        </p:nvSpPr>
        <p:spPr>
          <a:xfrm>
            <a:off x="2465388" y="4500563"/>
            <a:ext cx="8226426"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Symbol zastępczy obrazu 10">
            <a:extLst>
              <a:ext uri="{FF2B5EF4-FFF2-40B4-BE49-F238E27FC236}">
                <a16:creationId xmlns:a16="http://schemas.microsoft.com/office/drawing/2014/main" id="{A760FD32-D539-3290-0E5F-1B5EF08EB2F0}"/>
              </a:ext>
            </a:extLst>
          </p:cNvPr>
          <p:cNvSpPr>
            <a:spLocks noGrp="1"/>
          </p:cNvSpPr>
          <p:nvPr>
            <p:ph type="pic" sz="quarter" idx="10"/>
          </p:nvPr>
        </p:nvSpPr>
        <p:spPr>
          <a:xfrm>
            <a:off x="1025525" y="0"/>
            <a:ext cx="8640763" cy="5221288"/>
          </a:xfrm>
          <a:custGeom>
            <a:avLst/>
            <a:gdLst>
              <a:gd name="connsiteX0" fmla="*/ 0 w 8640763"/>
              <a:gd name="connsiteY0" fmla="*/ 0 h 5221288"/>
              <a:gd name="connsiteX1" fmla="*/ 8640763 w 8640763"/>
              <a:gd name="connsiteY1" fmla="*/ 0 h 5221288"/>
              <a:gd name="connsiteX2" fmla="*/ 8640763 w 8640763"/>
              <a:gd name="connsiteY2" fmla="*/ 4500563 h 5221288"/>
              <a:gd name="connsiteX3" fmla="*/ 1439863 w 8640763"/>
              <a:gd name="connsiteY3" fmla="*/ 4500563 h 5221288"/>
              <a:gd name="connsiteX4" fmla="*/ 1439863 w 8640763"/>
              <a:gd name="connsiteY4" fmla="*/ 5221288 h 5221288"/>
              <a:gd name="connsiteX5" fmla="*/ 0 w 8640763"/>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40763" h="5221288">
                <a:moveTo>
                  <a:pt x="0" y="0"/>
                </a:moveTo>
                <a:lnTo>
                  <a:pt x="8640763" y="0"/>
                </a:lnTo>
                <a:lnTo>
                  <a:pt x="8640763" y="4500563"/>
                </a:lnTo>
                <a:lnTo>
                  <a:pt x="1439863" y="4500563"/>
                </a:lnTo>
                <a:lnTo>
                  <a:pt x="1439863"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pic>
        <p:nvPicPr>
          <p:cNvPr id="7" name="Obraz 6" descr="Obraz zawierający tekst&#10;&#10;Opis wygenerowany automatycznie">
            <a:extLst>
              <a:ext uri="{FF2B5EF4-FFF2-40B4-BE49-F238E27FC236}">
                <a16:creationId xmlns:a16="http://schemas.microsoft.com/office/drawing/2014/main" id="{3B4B8A84-3D08-244B-BF5B-6E361D1A74B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66975" y="4500563"/>
            <a:ext cx="3959225" cy="720090"/>
          </a:xfrm>
          <a:prstGeom prst="rect">
            <a:avLst/>
          </a:prstGeom>
        </p:spPr>
      </p:pic>
      <p:sp>
        <p:nvSpPr>
          <p:cNvPr id="2" name="Tytuł 1">
            <a:extLst>
              <a:ext uri="{FF2B5EF4-FFF2-40B4-BE49-F238E27FC236}">
                <a16:creationId xmlns:a16="http://schemas.microsoft.com/office/drawing/2014/main" id="{C3C397EF-E780-3941-A190-8FF660EE9016}"/>
              </a:ext>
            </a:extLst>
          </p:cNvPr>
          <p:cNvSpPr>
            <a:spLocks noGrp="1"/>
          </p:cNvSpPr>
          <p:nvPr>
            <p:ph type="title"/>
          </p:nvPr>
        </p:nvSpPr>
        <p:spPr>
          <a:xfrm>
            <a:off x="2825750" y="5593629"/>
            <a:ext cx="7559675" cy="705572"/>
          </a:xfrm>
        </p:spPr>
        <p:txBody>
          <a:bodyPr/>
          <a:lstStyle/>
          <a:p>
            <a:r>
              <a:rPr lang="pl-PL"/>
              <a:t>Kliknij, aby edytować styl</a:t>
            </a:r>
            <a:endParaRPr lang="pl-PL" dirty="0"/>
          </a:p>
        </p:txBody>
      </p:sp>
      <p:pic>
        <p:nvPicPr>
          <p:cNvPr id="8" name="Obraz 7" descr="znak Funduszy Europejskich">
            <a:extLst>
              <a:ext uri="{FF2B5EF4-FFF2-40B4-BE49-F238E27FC236}">
                <a16:creationId xmlns:a16="http://schemas.microsoft.com/office/drawing/2014/main" id="{BFD80FA4-66E0-3049-A92A-085F431CEB0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9" name="Obraz 8" descr="flaga Unii Europejskie z dopiskiem dofinansowane przez Unię Europejską">
            <a:extLst>
              <a:ext uri="{FF2B5EF4-FFF2-40B4-BE49-F238E27FC236}">
                <a16:creationId xmlns:a16="http://schemas.microsoft.com/office/drawing/2014/main" id="{695F0183-048A-AF46-A850-8C265BFACC2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0" name="Obraz 9" descr="barwy RP">
            <a:extLst>
              <a:ext uri="{FF2B5EF4-FFF2-40B4-BE49-F238E27FC236}">
                <a16:creationId xmlns:a16="http://schemas.microsoft.com/office/drawing/2014/main" id="{875F5C9C-57CB-134D-A405-3BC05A23D85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spTree>
    <p:extLst>
      <p:ext uri="{BB962C8B-B14F-4D97-AF65-F5344CB8AC3E}">
        <p14:creationId xmlns:p14="http://schemas.microsoft.com/office/powerpoint/2010/main" val="278508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Slajd tytułowy (długi tytuł)">
    <p:spTree>
      <p:nvGrpSpPr>
        <p:cNvPr id="1" name=""/>
        <p:cNvGrpSpPr/>
        <p:nvPr/>
      </p:nvGrpSpPr>
      <p:grpSpPr>
        <a:xfrm>
          <a:off x="0" y="0"/>
          <a:ext cx="0" cy="0"/>
          <a:chOff x="0" y="0"/>
          <a:chExt cx="0" cy="0"/>
        </a:xfrm>
      </p:grpSpPr>
      <p:sp>
        <p:nvSpPr>
          <p:cNvPr id="9" name="Prostokąt 8">
            <a:extLst>
              <a:ext uri="{FF2B5EF4-FFF2-40B4-BE49-F238E27FC236}">
                <a16:creationId xmlns:a16="http://schemas.microsoft.com/office/drawing/2014/main" id="{A63EBD56-4A88-4F5C-BEAF-A33740721C44}"/>
              </a:ext>
            </a:extLst>
          </p:cNvPr>
          <p:cNvSpPr/>
          <p:nvPr userDrawn="1"/>
        </p:nvSpPr>
        <p:spPr>
          <a:xfrm>
            <a:off x="1025525" y="1983572"/>
            <a:ext cx="8640763" cy="4316627"/>
          </a:xfrm>
          <a:prstGeom prst="rect">
            <a:avLst/>
          </a:prstGeom>
          <a:solidFill>
            <a:srgbClr val="A6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a:extLst>
              <a:ext uri="{FF2B5EF4-FFF2-40B4-BE49-F238E27FC236}">
                <a16:creationId xmlns:a16="http://schemas.microsoft.com/office/drawing/2014/main" id="{48CDFE25-4437-7188-EA7B-7D9DAD502275}"/>
              </a:ext>
              <a:ext uri="{C183D7F6-B498-43B3-948B-1728B52AA6E4}">
                <adec:decorative xmlns:adec="http://schemas.microsoft.com/office/drawing/2017/decorative" val="1"/>
              </a:ext>
            </a:extLst>
          </p:cNvPr>
          <p:cNvSpPr/>
          <p:nvPr userDrawn="1"/>
        </p:nvSpPr>
        <p:spPr>
          <a:xfrm>
            <a:off x="1" y="0"/>
            <a:ext cx="4986337" cy="269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3" name="Obraz 12" descr="Obraz zawierający tekst&#10;&#10;Opis wygenerowany automatycznie">
            <a:extLst>
              <a:ext uri="{FF2B5EF4-FFF2-40B4-BE49-F238E27FC236}">
                <a16:creationId xmlns:a16="http://schemas.microsoft.com/office/drawing/2014/main" id="{49D1ECBE-9DB2-9B2A-CE8F-84EF95EA484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5525" y="1983572"/>
            <a:ext cx="3959225" cy="720090"/>
          </a:xfrm>
          <a:prstGeom prst="rect">
            <a:avLst/>
          </a:prstGeom>
        </p:spPr>
      </p:pic>
      <p:sp>
        <p:nvSpPr>
          <p:cNvPr id="2" name="Title 1"/>
          <p:cNvSpPr>
            <a:spLocks noGrp="1"/>
          </p:cNvSpPr>
          <p:nvPr>
            <p:ph type="ctrTitle"/>
          </p:nvPr>
        </p:nvSpPr>
        <p:spPr>
          <a:xfrm>
            <a:off x="1385877" y="3070227"/>
            <a:ext cx="7920115" cy="1087764"/>
          </a:xfrm>
        </p:spPr>
        <p:txBody>
          <a:bodyPr anchor="t" anchorCtr="0">
            <a:normAutofit/>
          </a:bodyPr>
          <a:lstStyle>
            <a:lvl1pPr algn="l">
              <a:lnSpc>
                <a:spcPts val="4000"/>
              </a:lnSpc>
              <a:defRPr sz="3200"/>
            </a:lvl1pPr>
          </a:lstStyle>
          <a:p>
            <a:r>
              <a:rPr lang="pl-PL"/>
              <a:t>Kliknij, aby edytować styl</a:t>
            </a:r>
            <a:endParaRPr lang="en-US" dirty="0"/>
          </a:p>
        </p:txBody>
      </p:sp>
      <p:sp>
        <p:nvSpPr>
          <p:cNvPr id="3" name="Subtitle 2"/>
          <p:cNvSpPr>
            <a:spLocks noGrp="1"/>
          </p:cNvSpPr>
          <p:nvPr>
            <p:ph type="subTitle" idx="1"/>
          </p:nvPr>
        </p:nvSpPr>
        <p:spPr>
          <a:xfrm>
            <a:off x="1385888" y="4861794"/>
            <a:ext cx="7920037" cy="1080000"/>
          </a:xfrm>
        </p:spPr>
        <p:txBody>
          <a:bodyPr>
            <a:normAutofit/>
          </a:bodyPr>
          <a:lstStyle>
            <a:lvl1pPr marL="0" indent="0" algn="l">
              <a:lnSpc>
                <a:spcPts val="3500"/>
              </a:lnSpc>
              <a:buNone/>
              <a:defRPr sz="2800" b="1">
                <a:solidFill>
                  <a:schemeClr val="tx2"/>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pl-PL"/>
              <a:t>Kliknij, aby edytować styl wzorca podtytułu</a:t>
            </a:r>
            <a:endParaRPr lang="en-US" dirty="0"/>
          </a:p>
        </p:txBody>
      </p:sp>
      <p:sp>
        <p:nvSpPr>
          <p:cNvPr id="4" name="Date Placeholder 3"/>
          <p:cNvSpPr>
            <a:spLocks noGrp="1"/>
          </p:cNvSpPr>
          <p:nvPr>
            <p:ph type="dt" sz="half" idx="10"/>
          </p:nvPr>
        </p:nvSpPr>
        <p:spPr>
          <a:xfrm>
            <a:off x="7865356" y="540402"/>
            <a:ext cx="1799844" cy="349114"/>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68EEE8EE-D7CF-4F1D-849B-3E54D1DD80B0}" type="datetime1">
              <a:rPr lang="pl-PL" smtClean="0"/>
              <a:t>29.01.2024</a:t>
            </a:fld>
            <a:endParaRPr lang="pl-PL" dirty="0"/>
          </a:p>
        </p:txBody>
      </p:sp>
      <p:pic>
        <p:nvPicPr>
          <p:cNvPr id="8" name="Obraz 7" descr="logo Funduszy Europejskich">
            <a:extLst>
              <a:ext uri="{FF2B5EF4-FFF2-40B4-BE49-F238E27FC236}">
                <a16:creationId xmlns:a16="http://schemas.microsoft.com/office/drawing/2014/main" id="{500FFCFA-D3A4-40A4-E76C-99575547246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j z dopiskiem dofinansowane przez Unię Europejską">
            <a:extLst>
              <a:ext uri="{FF2B5EF4-FFF2-40B4-BE49-F238E27FC236}">
                <a16:creationId xmlns:a16="http://schemas.microsoft.com/office/drawing/2014/main" id="{DC91A070-16DB-C0E1-0B7B-93924541A6E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AB280FEF-799B-B9CA-10D2-815DA71DA23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6" name="Obraz 5">
            <a:extLst>
              <a:ext uri="{FF2B5EF4-FFF2-40B4-BE49-F238E27FC236}">
                <a16:creationId xmlns:a16="http://schemas.microsoft.com/office/drawing/2014/main" id="{039E0742-6ADE-F448-8437-7F591E1D07FA}"/>
              </a:ext>
            </a:extLst>
          </p:cNvPr>
          <p:cNvPicPr>
            <a:picLocks noChangeAspect="1"/>
          </p:cNvPicPr>
          <p:nvPr userDrawn="1"/>
        </p:nvPicPr>
        <p:blipFill>
          <a:blip r:embed="rId6" cstate="print">
            <a:alphaModFix amt="55000"/>
            <a:extLst>
              <a:ext uri="{28A0092B-C50C-407E-A947-70E740481C1C}">
                <a14:useLocalDpi xmlns:a14="http://schemas.microsoft.com/office/drawing/2010/main" val="0"/>
              </a:ext>
            </a:extLst>
          </a:blip>
          <a:stretch>
            <a:fillRect/>
          </a:stretch>
        </p:blipFill>
        <p:spPr>
          <a:xfrm>
            <a:off x="652757" y="1244366"/>
            <a:ext cx="381000" cy="381000"/>
          </a:xfrm>
          <a:prstGeom prst="rect">
            <a:avLst/>
          </a:prstGeom>
        </p:spPr>
      </p:pic>
      <p:pic>
        <p:nvPicPr>
          <p:cNvPr id="17" name="Obraz 16">
            <a:extLst>
              <a:ext uri="{FF2B5EF4-FFF2-40B4-BE49-F238E27FC236}">
                <a16:creationId xmlns:a16="http://schemas.microsoft.com/office/drawing/2014/main" id="{F60567DB-D582-D44E-A6AD-12B2B5F1FE7B}"/>
              </a:ext>
            </a:extLst>
          </p:cNvPr>
          <p:cNvPicPr>
            <a:picLocks noChangeAspect="1"/>
          </p:cNvPicPr>
          <p:nvPr userDrawn="1"/>
        </p:nvPicPr>
        <p:blipFill>
          <a:blip r:embed="rId7" cstate="print">
            <a:alphaModFix amt="55000"/>
            <a:extLst>
              <a:ext uri="{28A0092B-C50C-407E-A947-70E740481C1C}">
                <a14:useLocalDpi xmlns:a14="http://schemas.microsoft.com/office/drawing/2010/main" val="0"/>
              </a:ext>
            </a:extLst>
          </a:blip>
          <a:stretch>
            <a:fillRect/>
          </a:stretch>
        </p:blipFill>
        <p:spPr>
          <a:xfrm>
            <a:off x="1365250" y="545866"/>
            <a:ext cx="381000" cy="381000"/>
          </a:xfrm>
          <a:prstGeom prst="rect">
            <a:avLst/>
          </a:prstGeom>
        </p:spPr>
      </p:pic>
      <p:pic>
        <p:nvPicPr>
          <p:cNvPr id="19" name="Obraz 18">
            <a:extLst>
              <a:ext uri="{FF2B5EF4-FFF2-40B4-BE49-F238E27FC236}">
                <a16:creationId xmlns:a16="http://schemas.microsoft.com/office/drawing/2014/main" id="{39EEE39C-033E-F640-8C4C-E23D91BEA336}"/>
              </a:ext>
            </a:extLst>
          </p:cNvPr>
          <p:cNvPicPr>
            <a:picLocks noChangeAspect="1"/>
          </p:cNvPicPr>
          <p:nvPr userDrawn="1"/>
        </p:nvPicPr>
        <p:blipFill>
          <a:blip r:embed="rId8" cstate="print">
            <a:alphaModFix amt="55000"/>
            <a:extLst>
              <a:ext uri="{28A0092B-C50C-407E-A947-70E740481C1C}">
                <a14:useLocalDpi xmlns:a14="http://schemas.microsoft.com/office/drawing/2010/main" val="0"/>
              </a:ext>
            </a:extLst>
          </a:blip>
          <a:stretch>
            <a:fillRect/>
          </a:stretch>
        </p:blipFill>
        <p:spPr>
          <a:xfrm>
            <a:off x="1380511" y="1244366"/>
            <a:ext cx="381000" cy="381000"/>
          </a:xfrm>
          <a:prstGeom prst="rect">
            <a:avLst/>
          </a:prstGeom>
        </p:spPr>
      </p:pic>
      <p:pic>
        <p:nvPicPr>
          <p:cNvPr id="21" name="Obraz 20">
            <a:extLst>
              <a:ext uri="{FF2B5EF4-FFF2-40B4-BE49-F238E27FC236}">
                <a16:creationId xmlns:a16="http://schemas.microsoft.com/office/drawing/2014/main" id="{C169AC8E-96EA-1048-803E-97D6CEE5E102}"/>
              </a:ext>
            </a:extLst>
          </p:cNvPr>
          <p:cNvPicPr>
            <a:picLocks noChangeAspect="1"/>
          </p:cNvPicPr>
          <p:nvPr userDrawn="1"/>
        </p:nvPicPr>
        <p:blipFill>
          <a:blip r:embed="rId9" cstate="print">
            <a:alphaModFix amt="55000"/>
            <a:extLst>
              <a:ext uri="{28A0092B-C50C-407E-A947-70E740481C1C}">
                <a14:useLocalDpi xmlns:a14="http://schemas.microsoft.com/office/drawing/2010/main" val="0"/>
              </a:ext>
            </a:extLst>
          </a:blip>
          <a:stretch>
            <a:fillRect/>
          </a:stretch>
        </p:blipFill>
        <p:spPr>
          <a:xfrm>
            <a:off x="4265786" y="538288"/>
            <a:ext cx="381000" cy="381000"/>
          </a:xfrm>
          <a:prstGeom prst="rect">
            <a:avLst/>
          </a:prstGeom>
        </p:spPr>
      </p:pic>
      <p:pic>
        <p:nvPicPr>
          <p:cNvPr id="23" name="Obraz 22">
            <a:extLst>
              <a:ext uri="{FF2B5EF4-FFF2-40B4-BE49-F238E27FC236}">
                <a16:creationId xmlns:a16="http://schemas.microsoft.com/office/drawing/2014/main" id="{D5D90F56-CFD2-1A40-B479-B556FC2D370D}"/>
              </a:ext>
            </a:extLst>
          </p:cNvPr>
          <p:cNvPicPr>
            <a:picLocks noChangeAspect="1"/>
          </p:cNvPicPr>
          <p:nvPr userDrawn="1"/>
        </p:nvPicPr>
        <p:blipFill>
          <a:blip r:embed="rId10" cstate="print">
            <a:alphaModFix amt="55000"/>
            <a:extLst>
              <a:ext uri="{28A0092B-C50C-407E-A947-70E740481C1C}">
                <a14:useLocalDpi xmlns:a14="http://schemas.microsoft.com/office/drawing/2010/main" val="0"/>
              </a:ext>
            </a:extLst>
          </a:blip>
          <a:stretch>
            <a:fillRect/>
          </a:stretch>
        </p:blipFill>
        <p:spPr>
          <a:xfrm>
            <a:off x="644525" y="545866"/>
            <a:ext cx="381000" cy="381000"/>
          </a:xfrm>
          <a:prstGeom prst="rect">
            <a:avLst/>
          </a:prstGeom>
        </p:spPr>
      </p:pic>
      <p:pic>
        <p:nvPicPr>
          <p:cNvPr id="25" name="Obraz 24">
            <a:extLst>
              <a:ext uri="{FF2B5EF4-FFF2-40B4-BE49-F238E27FC236}">
                <a16:creationId xmlns:a16="http://schemas.microsoft.com/office/drawing/2014/main" id="{48E96C1A-FA5C-A24F-9872-8608B9B3BC4F}"/>
              </a:ext>
            </a:extLst>
          </p:cNvPr>
          <p:cNvPicPr>
            <a:picLocks noChangeAspect="1"/>
          </p:cNvPicPr>
          <p:nvPr userDrawn="1"/>
        </p:nvPicPr>
        <p:blipFill>
          <a:blip r:embed="rId11" cstate="print">
            <a:alphaModFix amt="55000"/>
            <a:extLst>
              <a:ext uri="{28A0092B-C50C-407E-A947-70E740481C1C}">
                <a14:useLocalDpi xmlns:a14="http://schemas.microsoft.com/office/drawing/2010/main" val="0"/>
              </a:ext>
            </a:extLst>
          </a:blip>
          <a:stretch>
            <a:fillRect/>
          </a:stretch>
        </p:blipFill>
        <p:spPr>
          <a:xfrm>
            <a:off x="2104293" y="1254829"/>
            <a:ext cx="381000" cy="381000"/>
          </a:xfrm>
          <a:prstGeom prst="rect">
            <a:avLst/>
          </a:prstGeom>
        </p:spPr>
      </p:pic>
      <p:pic>
        <p:nvPicPr>
          <p:cNvPr id="27" name="Obraz 26">
            <a:extLst>
              <a:ext uri="{FF2B5EF4-FFF2-40B4-BE49-F238E27FC236}">
                <a16:creationId xmlns:a16="http://schemas.microsoft.com/office/drawing/2014/main" id="{28B2440F-CBE5-784D-ADC8-E797F64F472B}"/>
              </a:ext>
            </a:extLst>
          </p:cNvPr>
          <p:cNvPicPr>
            <a:picLocks noChangeAspect="1"/>
          </p:cNvPicPr>
          <p:nvPr userDrawn="1"/>
        </p:nvPicPr>
        <p:blipFill>
          <a:blip r:embed="rId12" cstate="print">
            <a:alphaModFix amt="55000"/>
            <a:extLst>
              <a:ext uri="{28A0092B-C50C-407E-A947-70E740481C1C}">
                <a14:useLocalDpi xmlns:a14="http://schemas.microsoft.com/office/drawing/2010/main" val="0"/>
              </a:ext>
            </a:extLst>
          </a:blip>
          <a:stretch>
            <a:fillRect/>
          </a:stretch>
        </p:blipFill>
        <p:spPr>
          <a:xfrm>
            <a:off x="2814637" y="543567"/>
            <a:ext cx="381000" cy="381000"/>
          </a:xfrm>
          <a:prstGeom prst="rect">
            <a:avLst/>
          </a:prstGeom>
        </p:spPr>
      </p:pic>
      <p:pic>
        <p:nvPicPr>
          <p:cNvPr id="29" name="Obraz 28">
            <a:extLst>
              <a:ext uri="{FF2B5EF4-FFF2-40B4-BE49-F238E27FC236}">
                <a16:creationId xmlns:a16="http://schemas.microsoft.com/office/drawing/2014/main" id="{1C717A0E-10D0-FA43-BF65-49909BDCEAFA}"/>
              </a:ext>
            </a:extLst>
          </p:cNvPr>
          <p:cNvPicPr>
            <a:picLocks noChangeAspect="1"/>
          </p:cNvPicPr>
          <p:nvPr userDrawn="1"/>
        </p:nvPicPr>
        <p:blipFill>
          <a:blip r:embed="rId13" cstate="print">
            <a:alphaModFix amt="55000"/>
            <a:extLst>
              <a:ext uri="{28A0092B-C50C-407E-A947-70E740481C1C}">
                <a14:useLocalDpi xmlns:a14="http://schemas.microsoft.com/office/drawing/2010/main" val="0"/>
              </a:ext>
            </a:extLst>
          </a:blip>
          <a:stretch>
            <a:fillRect/>
          </a:stretch>
        </p:blipFill>
        <p:spPr>
          <a:xfrm>
            <a:off x="3537018" y="535269"/>
            <a:ext cx="381000" cy="381000"/>
          </a:xfrm>
          <a:prstGeom prst="rect">
            <a:avLst/>
          </a:prstGeom>
        </p:spPr>
      </p:pic>
      <p:pic>
        <p:nvPicPr>
          <p:cNvPr id="31" name="Obraz 30">
            <a:extLst>
              <a:ext uri="{FF2B5EF4-FFF2-40B4-BE49-F238E27FC236}">
                <a16:creationId xmlns:a16="http://schemas.microsoft.com/office/drawing/2014/main" id="{A2891D6F-956C-9342-B2BB-C701A5BC5154}"/>
              </a:ext>
            </a:extLst>
          </p:cNvPr>
          <p:cNvPicPr>
            <a:picLocks noChangeAspect="1"/>
          </p:cNvPicPr>
          <p:nvPr userDrawn="1"/>
        </p:nvPicPr>
        <p:blipFill>
          <a:blip r:embed="rId14" cstate="print">
            <a:alphaModFix amt="55000"/>
            <a:extLst>
              <a:ext uri="{28A0092B-C50C-407E-A947-70E740481C1C}">
                <a14:useLocalDpi xmlns:a14="http://schemas.microsoft.com/office/drawing/2010/main" val="0"/>
              </a:ext>
            </a:extLst>
          </a:blip>
          <a:stretch>
            <a:fillRect/>
          </a:stretch>
        </p:blipFill>
        <p:spPr>
          <a:xfrm>
            <a:off x="2092256" y="531095"/>
            <a:ext cx="381000" cy="381000"/>
          </a:xfrm>
          <a:prstGeom prst="rect">
            <a:avLst/>
          </a:prstGeom>
        </p:spPr>
      </p:pic>
      <p:pic>
        <p:nvPicPr>
          <p:cNvPr id="33" name="Obraz 32">
            <a:extLst>
              <a:ext uri="{FF2B5EF4-FFF2-40B4-BE49-F238E27FC236}">
                <a16:creationId xmlns:a16="http://schemas.microsoft.com/office/drawing/2014/main" id="{7DE0C268-A93E-1C47-9AA3-10F1F10D0971}"/>
              </a:ext>
            </a:extLst>
          </p:cNvPr>
          <p:cNvPicPr>
            <a:picLocks noChangeAspect="1"/>
          </p:cNvPicPr>
          <p:nvPr userDrawn="1"/>
        </p:nvPicPr>
        <p:blipFill>
          <a:blip r:embed="rId15" cstate="print">
            <a:alphaModFix amt="55000"/>
            <a:extLst>
              <a:ext uri="{28A0092B-C50C-407E-A947-70E740481C1C}">
                <a14:useLocalDpi xmlns:a14="http://schemas.microsoft.com/office/drawing/2010/main" val="0"/>
              </a:ext>
            </a:extLst>
          </a:blip>
          <a:stretch>
            <a:fillRect/>
          </a:stretch>
        </p:blipFill>
        <p:spPr>
          <a:xfrm>
            <a:off x="3534802" y="1251987"/>
            <a:ext cx="381000" cy="381000"/>
          </a:xfrm>
          <a:prstGeom prst="rect">
            <a:avLst/>
          </a:prstGeom>
        </p:spPr>
      </p:pic>
      <p:pic>
        <p:nvPicPr>
          <p:cNvPr id="35" name="Obraz 34">
            <a:extLst>
              <a:ext uri="{FF2B5EF4-FFF2-40B4-BE49-F238E27FC236}">
                <a16:creationId xmlns:a16="http://schemas.microsoft.com/office/drawing/2014/main" id="{45508241-FE91-D847-8686-4F72BD314220}"/>
              </a:ext>
            </a:extLst>
          </p:cNvPr>
          <p:cNvPicPr>
            <a:picLocks noChangeAspect="1"/>
          </p:cNvPicPr>
          <p:nvPr userDrawn="1"/>
        </p:nvPicPr>
        <p:blipFill>
          <a:blip r:embed="rId16" cstate="print">
            <a:alphaModFix amt="55000"/>
            <a:extLst>
              <a:ext uri="{28A0092B-C50C-407E-A947-70E740481C1C}">
                <a14:useLocalDpi xmlns:a14="http://schemas.microsoft.com/office/drawing/2010/main" val="0"/>
              </a:ext>
            </a:extLst>
          </a:blip>
          <a:stretch>
            <a:fillRect/>
          </a:stretch>
        </p:blipFill>
        <p:spPr>
          <a:xfrm>
            <a:off x="4265613" y="1250549"/>
            <a:ext cx="381000" cy="381000"/>
          </a:xfrm>
          <a:prstGeom prst="rect">
            <a:avLst/>
          </a:prstGeom>
        </p:spPr>
      </p:pic>
      <p:pic>
        <p:nvPicPr>
          <p:cNvPr id="37" name="Obraz 36">
            <a:extLst>
              <a:ext uri="{FF2B5EF4-FFF2-40B4-BE49-F238E27FC236}">
                <a16:creationId xmlns:a16="http://schemas.microsoft.com/office/drawing/2014/main" id="{EB9A3203-260A-FA4A-9526-A6276A5756DA}"/>
              </a:ext>
            </a:extLst>
          </p:cNvPr>
          <p:cNvPicPr>
            <a:picLocks noChangeAspect="1"/>
          </p:cNvPicPr>
          <p:nvPr userDrawn="1"/>
        </p:nvPicPr>
        <p:blipFill>
          <a:blip r:embed="rId17" cstate="print">
            <a:alphaModFix amt="55000"/>
            <a:extLst>
              <a:ext uri="{28A0092B-C50C-407E-A947-70E740481C1C}">
                <a14:useLocalDpi xmlns:a14="http://schemas.microsoft.com/office/drawing/2010/main" val="0"/>
              </a:ext>
            </a:extLst>
          </a:blip>
          <a:stretch>
            <a:fillRect/>
          </a:stretch>
        </p:blipFill>
        <p:spPr>
          <a:xfrm>
            <a:off x="2814637" y="1250549"/>
            <a:ext cx="381000" cy="381000"/>
          </a:xfrm>
          <a:prstGeom prst="rect">
            <a:avLst/>
          </a:prstGeom>
        </p:spPr>
      </p:pic>
    </p:spTree>
    <p:extLst>
      <p:ext uri="{BB962C8B-B14F-4D97-AF65-F5344CB8AC3E}">
        <p14:creationId xmlns:p14="http://schemas.microsoft.com/office/powerpoint/2010/main" val="3586026018"/>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ajd tytułowy (krótki tytuł)">
    <p:spTree>
      <p:nvGrpSpPr>
        <p:cNvPr id="1" name=""/>
        <p:cNvGrpSpPr/>
        <p:nvPr/>
      </p:nvGrpSpPr>
      <p:grpSpPr>
        <a:xfrm>
          <a:off x="0" y="0"/>
          <a:ext cx="0" cy="0"/>
          <a:chOff x="0" y="0"/>
          <a:chExt cx="0" cy="0"/>
        </a:xfrm>
      </p:grpSpPr>
      <p:sp>
        <p:nvSpPr>
          <p:cNvPr id="17" name="Symbol zastępczy obrazu 16">
            <a:extLst>
              <a:ext uri="{FF2B5EF4-FFF2-40B4-BE49-F238E27FC236}">
                <a16:creationId xmlns:a16="http://schemas.microsoft.com/office/drawing/2014/main" id="{69383BDA-94B1-6FB6-27E3-0CC3DEDF5AF5}"/>
              </a:ext>
            </a:extLst>
          </p:cNvPr>
          <p:cNvSpPr>
            <a:spLocks noGrp="1"/>
          </p:cNvSpPr>
          <p:nvPr>
            <p:ph type="pic" sz="quarter" idx="11"/>
          </p:nvPr>
        </p:nvSpPr>
        <p:spPr>
          <a:xfrm>
            <a:off x="0" y="0"/>
            <a:ext cx="6784975" cy="5221288"/>
          </a:xfrm>
          <a:custGeom>
            <a:avLst/>
            <a:gdLst>
              <a:gd name="connsiteX0" fmla="*/ 0 w 6784975"/>
              <a:gd name="connsiteY0" fmla="*/ 0 h 5221288"/>
              <a:gd name="connsiteX1" fmla="*/ 6784975 w 6784975"/>
              <a:gd name="connsiteY1" fmla="*/ 0 h 5221288"/>
              <a:gd name="connsiteX2" fmla="*/ 6784975 w 6784975"/>
              <a:gd name="connsiteY2" fmla="*/ 4500563 h 5221288"/>
              <a:gd name="connsiteX3" fmla="*/ 2825750 w 6784975"/>
              <a:gd name="connsiteY3" fmla="*/ 4500563 h 5221288"/>
              <a:gd name="connsiteX4" fmla="*/ 2825750 w 6784975"/>
              <a:gd name="connsiteY4" fmla="*/ 5221288 h 5221288"/>
              <a:gd name="connsiteX5" fmla="*/ 0 w 6784975"/>
              <a:gd name="connsiteY5" fmla="*/ 5221288 h 522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4975" h="5221288">
                <a:moveTo>
                  <a:pt x="0" y="0"/>
                </a:moveTo>
                <a:lnTo>
                  <a:pt x="6784975" y="0"/>
                </a:lnTo>
                <a:lnTo>
                  <a:pt x="6784975" y="4500563"/>
                </a:lnTo>
                <a:lnTo>
                  <a:pt x="2825750" y="4500563"/>
                </a:lnTo>
                <a:lnTo>
                  <a:pt x="2825750" y="5221288"/>
                </a:lnTo>
                <a:lnTo>
                  <a:pt x="0" y="522128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dirty="0"/>
              <a:t>Kliknij ikonę, aby dodać obraz</a:t>
            </a:r>
          </a:p>
        </p:txBody>
      </p:sp>
      <p:sp>
        <p:nvSpPr>
          <p:cNvPr id="13" name="Prostokąt 12">
            <a:extLst>
              <a:ext uri="{FF2B5EF4-FFF2-40B4-BE49-F238E27FC236}">
                <a16:creationId xmlns:a16="http://schemas.microsoft.com/office/drawing/2014/main" id="{38965D1A-9BC8-2AB7-6B73-C2BBDA5D66AA}"/>
              </a:ext>
            </a:extLst>
          </p:cNvPr>
          <p:cNvSpPr/>
          <p:nvPr userDrawn="1"/>
        </p:nvSpPr>
        <p:spPr>
          <a:xfrm>
            <a:off x="2825750" y="4500563"/>
            <a:ext cx="6840538" cy="1799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72808" y="5579563"/>
            <a:ext cx="6133117" cy="648546"/>
          </a:xfrm>
        </p:spPr>
        <p:txBody>
          <a:bodyPr anchor="t" anchorCtr="0">
            <a:normAutofit/>
          </a:bodyPr>
          <a:lstStyle>
            <a:lvl1pPr algn="l">
              <a:lnSpc>
                <a:spcPts val="3500"/>
              </a:lnSpc>
              <a:defRPr sz="2800"/>
            </a:lvl1pPr>
          </a:lstStyle>
          <a:p>
            <a:r>
              <a:rPr lang="pl-PL"/>
              <a:t>Kliknij, aby edytować styl</a:t>
            </a:r>
            <a:endParaRPr lang="en-US" dirty="0"/>
          </a:p>
        </p:txBody>
      </p:sp>
      <p:sp>
        <p:nvSpPr>
          <p:cNvPr id="4" name="Date Placeholder 3"/>
          <p:cNvSpPr>
            <a:spLocks noGrp="1"/>
          </p:cNvSpPr>
          <p:nvPr>
            <p:ph type="dt" sz="half" idx="10"/>
          </p:nvPr>
        </p:nvSpPr>
        <p:spPr>
          <a:xfrm>
            <a:off x="7866444" y="539750"/>
            <a:ext cx="1799844" cy="366725"/>
          </a:xfrm>
          <a:prstGeom prst="rect">
            <a:avLst/>
          </a:prstGeom>
        </p:spPr>
        <p:txBody>
          <a:bodyPr lIns="0" tIns="0" rIns="0" bIns="0"/>
          <a:lstStyle>
            <a:lvl1pPr algn="r">
              <a:lnSpc>
                <a:spcPts val="1800"/>
              </a:lnSpc>
              <a:defRPr sz="1400">
                <a:solidFill>
                  <a:schemeClr val="tx2"/>
                </a:solidFill>
                <a:latin typeface="Open Sans" pitchFamily="2" charset="0"/>
                <a:ea typeface="Open Sans" pitchFamily="2" charset="0"/>
                <a:cs typeface="Open Sans" pitchFamily="2" charset="0"/>
              </a:defRPr>
            </a:lvl1pPr>
          </a:lstStyle>
          <a:p>
            <a:fld id="{D857886D-A165-4D54-8DB0-CE6586ECA8EC}" type="datetime1">
              <a:rPr lang="pl-PL" smtClean="0"/>
              <a:t>29.01.2024</a:t>
            </a:fld>
            <a:endParaRPr lang="pl-PL" dirty="0"/>
          </a:p>
        </p:txBody>
      </p:sp>
      <p:pic>
        <p:nvPicPr>
          <p:cNvPr id="8" name="Obraz 7" descr="logo Funduszy Europejskich">
            <a:extLst>
              <a:ext uri="{FF2B5EF4-FFF2-40B4-BE49-F238E27FC236}">
                <a16:creationId xmlns:a16="http://schemas.microsoft.com/office/drawing/2014/main" id="{70B23A41-17AB-76D8-3EFE-38FC22C5B5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2000" y="6371047"/>
            <a:ext cx="1621258" cy="949192"/>
          </a:xfrm>
          <a:prstGeom prst="rect">
            <a:avLst/>
          </a:prstGeom>
        </p:spPr>
      </p:pic>
      <p:pic>
        <p:nvPicPr>
          <p:cNvPr id="10" name="Obraz 9" descr="flaga Unii Europejskie z dopiskiem dofinansowane przez Unię Europejską">
            <a:extLst>
              <a:ext uri="{FF2B5EF4-FFF2-40B4-BE49-F238E27FC236}">
                <a16:creationId xmlns:a16="http://schemas.microsoft.com/office/drawing/2014/main" id="{E8AB2AB5-3131-C310-7606-6899798511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72000" y="6371047"/>
            <a:ext cx="2633371" cy="949192"/>
          </a:xfrm>
          <a:prstGeom prst="rect">
            <a:avLst/>
          </a:prstGeom>
        </p:spPr>
      </p:pic>
      <p:pic>
        <p:nvPicPr>
          <p:cNvPr id="12" name="Obraz 11" descr="barwy RP">
            <a:extLst>
              <a:ext uri="{FF2B5EF4-FFF2-40B4-BE49-F238E27FC236}">
                <a16:creationId xmlns:a16="http://schemas.microsoft.com/office/drawing/2014/main" id="{7C93677B-A16E-82CA-7FC4-B6B515160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722743" y="6370378"/>
            <a:ext cx="2239772" cy="950531"/>
          </a:xfrm>
          <a:prstGeom prst="rect">
            <a:avLst/>
          </a:prstGeom>
        </p:spPr>
      </p:pic>
      <p:pic>
        <p:nvPicPr>
          <p:cNvPr id="18" name="Obraz 17" descr="Obraz zawierający tekst&#10;&#10;Opis wygenerowany automatycznie">
            <a:extLst>
              <a:ext uri="{FF2B5EF4-FFF2-40B4-BE49-F238E27FC236}">
                <a16:creationId xmlns:a16="http://schemas.microsoft.com/office/drawing/2014/main" id="{EB4DB370-BCB9-D1E9-5613-5A9DCA5F311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825750" y="4500563"/>
            <a:ext cx="3959225" cy="720090"/>
          </a:xfrm>
          <a:prstGeom prst="rect">
            <a:avLst/>
          </a:prstGeom>
        </p:spPr>
      </p:pic>
    </p:spTree>
    <p:extLst>
      <p:ext uri="{BB962C8B-B14F-4D97-AF65-F5344CB8AC3E}">
        <p14:creationId xmlns:p14="http://schemas.microsoft.com/office/powerpoint/2010/main" val="163393511"/>
      </p:ext>
    </p:extLst>
  </p:cSld>
  <p:clrMapOvr>
    <a:masterClrMapping/>
  </p:clrMapOvr>
  <p:extLst>
    <p:ext uri="{DCECCB84-F9BA-43D5-87BE-67443E8EF086}">
      <p15:sldGuideLst xmlns:p15="http://schemas.microsoft.com/office/powerpoint/2012/main">
        <p15:guide id="1" pos="192"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lajd tytuł sekcji">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0D1F565A-4734-6B49-4F72-233C397DE031}"/>
              </a:ext>
            </a:extLst>
          </p:cNvPr>
          <p:cNvSpPr/>
          <p:nvPr userDrawn="1"/>
        </p:nvSpPr>
        <p:spPr>
          <a:xfrm>
            <a:off x="2825749" y="4500563"/>
            <a:ext cx="7196139" cy="2159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Symbol zastępczy obrazu 8">
            <a:extLst>
              <a:ext uri="{FF2B5EF4-FFF2-40B4-BE49-F238E27FC236}">
                <a16:creationId xmlns:a16="http://schemas.microsoft.com/office/drawing/2014/main" id="{12E8330A-FFD8-2BBA-E745-7200C0738BE5}"/>
              </a:ext>
            </a:extLst>
          </p:cNvPr>
          <p:cNvSpPr>
            <a:spLocks noGrp="1"/>
          </p:cNvSpPr>
          <p:nvPr>
            <p:ph type="pic" sz="quarter" idx="10"/>
          </p:nvPr>
        </p:nvSpPr>
        <p:spPr>
          <a:xfrm>
            <a:off x="669925" y="0"/>
            <a:ext cx="6835775" cy="4859338"/>
          </a:xfrm>
          <a:custGeom>
            <a:avLst/>
            <a:gdLst>
              <a:gd name="connsiteX0" fmla="*/ 0 w 6835775"/>
              <a:gd name="connsiteY0" fmla="*/ 0 h 4859338"/>
              <a:gd name="connsiteX1" fmla="*/ 6835775 w 6835775"/>
              <a:gd name="connsiteY1" fmla="*/ 0 h 4859338"/>
              <a:gd name="connsiteX2" fmla="*/ 6835775 w 6835775"/>
              <a:gd name="connsiteY2" fmla="*/ 4500563 h 4859338"/>
              <a:gd name="connsiteX3" fmla="*/ 2155824 w 6835775"/>
              <a:gd name="connsiteY3" fmla="*/ 4500563 h 4859338"/>
              <a:gd name="connsiteX4" fmla="*/ 2155824 w 6835775"/>
              <a:gd name="connsiteY4" fmla="*/ 4859338 h 4859338"/>
              <a:gd name="connsiteX5" fmla="*/ 0 w 6835775"/>
              <a:gd name="connsiteY5" fmla="*/ 4859338 h 485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5775" h="4859338">
                <a:moveTo>
                  <a:pt x="0" y="0"/>
                </a:moveTo>
                <a:lnTo>
                  <a:pt x="6835775" y="0"/>
                </a:lnTo>
                <a:lnTo>
                  <a:pt x="6835775" y="4500563"/>
                </a:lnTo>
                <a:lnTo>
                  <a:pt x="2155824" y="4500563"/>
                </a:lnTo>
                <a:lnTo>
                  <a:pt x="2155824" y="4859338"/>
                </a:lnTo>
                <a:lnTo>
                  <a:pt x="0" y="4859338"/>
                </a:lnTo>
                <a:close/>
              </a:path>
            </a:pathLst>
          </a:custGeom>
          <a:solidFill>
            <a:schemeClr val="bg1">
              <a:lumMod val="95000"/>
            </a:schemeClr>
          </a:solidFill>
        </p:spPr>
        <p:txBody>
          <a:bodyPr wrap="square" anchor="ctr" anchorCtr="0">
            <a:noAutofit/>
          </a:bodyPr>
          <a:lstStyle>
            <a:lvl1pPr marL="0" indent="0" algn="ctr">
              <a:buFont typeface="Arial" panose="020B0604020202020204" pitchFamily="34" charset="0"/>
              <a:buNone/>
              <a:defRPr sz="1000"/>
            </a:lvl1pPr>
          </a:lstStyle>
          <a:p>
            <a:r>
              <a:rPr lang="pl-PL"/>
              <a:t>Kliknij ikonę, aby dodać obraz</a:t>
            </a:r>
            <a:endParaRPr lang="pl-PL" dirty="0"/>
          </a:p>
        </p:txBody>
      </p:sp>
      <p:sp>
        <p:nvSpPr>
          <p:cNvPr id="5" name="Prostokąt 4">
            <a:extLst>
              <a:ext uri="{FF2B5EF4-FFF2-40B4-BE49-F238E27FC236}">
                <a16:creationId xmlns:a16="http://schemas.microsoft.com/office/drawing/2014/main" id="{7BF7E1EF-0AB1-F3B1-F5CD-6A2AA3056193}"/>
              </a:ext>
            </a:extLst>
          </p:cNvPr>
          <p:cNvSpPr/>
          <p:nvPr userDrawn="1"/>
        </p:nvSpPr>
        <p:spPr>
          <a:xfrm>
            <a:off x="3905250" y="4500562"/>
            <a:ext cx="3600449" cy="359395"/>
          </a:xfrm>
          <a:prstGeom prst="rect">
            <a:avLst/>
          </a:prstGeom>
          <a:solidFill>
            <a:srgbClr val="005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rostokąt 5">
            <a:extLst>
              <a:ext uri="{FF2B5EF4-FFF2-40B4-BE49-F238E27FC236}">
                <a16:creationId xmlns:a16="http://schemas.microsoft.com/office/drawing/2014/main" id="{03E2C530-5988-0861-50D8-1C7FE1662A60}"/>
              </a:ext>
            </a:extLst>
          </p:cNvPr>
          <p:cNvSpPr/>
          <p:nvPr userDrawn="1"/>
        </p:nvSpPr>
        <p:spPr>
          <a:xfrm>
            <a:off x="2825751" y="4500561"/>
            <a:ext cx="1079500" cy="358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p:nvPr>
        </p:nvSpPr>
        <p:spPr>
          <a:xfrm>
            <a:off x="3186113" y="5195719"/>
            <a:ext cx="6480176" cy="1320421"/>
          </a:xfrm>
        </p:spPr>
        <p:txBody>
          <a:bodyPr anchor="t" anchorCtr="0">
            <a:normAutofit/>
          </a:bodyPr>
          <a:lstStyle>
            <a:lvl1pPr algn="l">
              <a:lnSpc>
                <a:spcPts val="3500"/>
              </a:lnSpc>
              <a:defRPr sz="2800"/>
            </a:lvl1pPr>
          </a:lstStyle>
          <a:p>
            <a:r>
              <a:rPr lang="pl-PL"/>
              <a:t>Kliknij, aby edytować styl</a:t>
            </a:r>
            <a:endParaRPr lang="en-US" dirty="0"/>
          </a:p>
        </p:txBody>
      </p:sp>
    </p:spTree>
    <p:extLst>
      <p:ext uri="{BB962C8B-B14F-4D97-AF65-F5344CB8AC3E}">
        <p14:creationId xmlns:p14="http://schemas.microsoft.com/office/powerpoint/2010/main" val="1007901643"/>
      </p:ext>
    </p:extLst>
  </p:cSld>
  <p:clrMapOvr>
    <a:masterClrMapping/>
  </p:clrMapOvr>
  <p:extLst>
    <p:ext uri="{DCECCB84-F9BA-43D5-87BE-67443E8EF086}">
      <p15:sldGuideLst xmlns:p15="http://schemas.microsoft.com/office/powerpoint/2012/main">
        <p15:guide id="1" pos="193" userDrawn="1">
          <p15:clr>
            <a:srgbClr val="FBAE40"/>
          </p15:clr>
        </p15:guide>
        <p15:guide id="2" orient="horz" pos="113" userDrawn="1">
          <p15:clr>
            <a:srgbClr val="FBAE40"/>
          </p15:clr>
        </p15:guide>
        <p15:guide id="3" orient="horz" pos="2381" userDrawn="1">
          <p15:clr>
            <a:srgbClr val="FBAE40"/>
          </p15:clr>
        </p15:guide>
        <p15:guide id="4" orient="horz" pos="340" userDrawn="1">
          <p15:clr>
            <a:srgbClr val="FBAE40"/>
          </p15:clr>
        </p15:guide>
        <p15:guide id="5" orient="horz" pos="567" userDrawn="1">
          <p15:clr>
            <a:srgbClr val="FBAE40"/>
          </p15:clr>
        </p15:guide>
        <p15:guide id="6" orient="horz" pos="794" userDrawn="1">
          <p15:clr>
            <a:srgbClr val="FBAE40"/>
          </p15:clr>
        </p15:guide>
        <p15:guide id="7" orient="horz" pos="1020" userDrawn="1">
          <p15:clr>
            <a:srgbClr val="FBAE40"/>
          </p15:clr>
        </p15:guide>
        <p15:guide id="8" orient="horz" pos="1247" userDrawn="1">
          <p15:clr>
            <a:srgbClr val="FBAE40"/>
          </p15:clr>
        </p15:guide>
        <p15:guide id="9" orient="horz" pos="1474" userDrawn="1">
          <p15:clr>
            <a:srgbClr val="FBAE40"/>
          </p15:clr>
        </p15:guide>
        <p15:guide id="10" orient="horz" pos="1701" userDrawn="1">
          <p15:clr>
            <a:srgbClr val="FBAE40"/>
          </p15:clr>
        </p15:guide>
        <p15:guide id="11" orient="horz" pos="1927" userDrawn="1">
          <p15:clr>
            <a:srgbClr val="FBAE40"/>
          </p15:clr>
        </p15:guide>
        <p15:guide id="12" orient="horz" pos="2154" userDrawn="1">
          <p15:clr>
            <a:srgbClr val="FBAE40"/>
          </p15:clr>
        </p15:guide>
        <p15:guide id="13" orient="horz" pos="2608" userDrawn="1">
          <p15:clr>
            <a:srgbClr val="FBAE40"/>
          </p15:clr>
        </p15:guide>
        <p15:guide id="14" orient="horz" pos="2835" userDrawn="1">
          <p15:clr>
            <a:srgbClr val="FBAE40"/>
          </p15:clr>
        </p15:guide>
        <p15:guide id="15" orient="horz" pos="3061" userDrawn="1">
          <p15:clr>
            <a:srgbClr val="FBAE40"/>
          </p15:clr>
        </p15:guide>
        <p15:guide id="16" orient="horz" pos="3288" userDrawn="1">
          <p15:clr>
            <a:srgbClr val="FBAE40"/>
          </p15:clr>
        </p15:guide>
        <p15:guide id="17" orient="horz" pos="3515" userDrawn="1">
          <p15:clr>
            <a:srgbClr val="FBAE40"/>
          </p15:clr>
        </p15:guide>
        <p15:guide id="18" orient="horz" pos="3742" userDrawn="1">
          <p15:clr>
            <a:srgbClr val="FBAE40"/>
          </p15:clr>
        </p15:guide>
        <p15:guide id="19" orient="horz" pos="3968" userDrawn="1">
          <p15:clr>
            <a:srgbClr val="FBAE40"/>
          </p15:clr>
        </p15:guide>
        <p15:guide id="20" orient="horz" pos="4195" userDrawn="1">
          <p15:clr>
            <a:srgbClr val="FBAE40"/>
          </p15:clr>
        </p15:guide>
        <p15:guide id="21" orient="horz" pos="4422" userDrawn="1">
          <p15:clr>
            <a:srgbClr val="FBAE40"/>
          </p15:clr>
        </p15:guide>
        <p15:guide id="22" orient="horz" pos="4649" userDrawn="1">
          <p15:clr>
            <a:srgbClr val="FBAE40"/>
          </p15:clr>
        </p15:guide>
        <p15:guide id="23" pos="419" userDrawn="1">
          <p15:clr>
            <a:srgbClr val="FBAE40"/>
          </p15:clr>
        </p15:guide>
        <p15:guide id="24" pos="646" userDrawn="1">
          <p15:clr>
            <a:srgbClr val="FBAE40"/>
          </p15:clr>
        </p15:guide>
        <p15:guide id="25" pos="873" userDrawn="1">
          <p15:clr>
            <a:srgbClr val="FBAE40"/>
          </p15:clr>
        </p15:guide>
        <p15:guide id="26" pos="1100" userDrawn="1">
          <p15:clr>
            <a:srgbClr val="FBAE40"/>
          </p15:clr>
        </p15:guide>
        <p15:guide id="27" pos="1327" userDrawn="1">
          <p15:clr>
            <a:srgbClr val="FBAE40"/>
          </p15:clr>
        </p15:guide>
        <p15:guide id="28" pos="1553" userDrawn="1">
          <p15:clr>
            <a:srgbClr val="FBAE40"/>
          </p15:clr>
        </p15:guide>
        <p15:guide id="29" pos="1780" userDrawn="1">
          <p15:clr>
            <a:srgbClr val="FBAE40"/>
          </p15:clr>
        </p15:guide>
        <p15:guide id="30" pos="2007" userDrawn="1">
          <p15:clr>
            <a:srgbClr val="FBAE40"/>
          </p15:clr>
        </p15:guide>
        <p15:guide id="31" pos="2234" userDrawn="1">
          <p15:clr>
            <a:srgbClr val="FBAE40"/>
          </p15:clr>
        </p15:guide>
        <p15:guide id="32" pos="2460" userDrawn="1">
          <p15:clr>
            <a:srgbClr val="FBAE40"/>
          </p15:clr>
        </p15:guide>
        <p15:guide id="33" pos="2687" userDrawn="1">
          <p15:clr>
            <a:srgbClr val="FBAE40"/>
          </p15:clr>
        </p15:guide>
        <p15:guide id="34" pos="2914" userDrawn="1">
          <p15:clr>
            <a:srgbClr val="FBAE40"/>
          </p15:clr>
        </p15:guide>
        <p15:guide id="35" pos="3141" userDrawn="1">
          <p15:clr>
            <a:srgbClr val="FBAE40"/>
          </p15:clr>
        </p15:guide>
        <p15:guide id="36" pos="3368" userDrawn="1">
          <p15:clr>
            <a:srgbClr val="FBAE40"/>
          </p15:clr>
        </p15:guide>
        <p15:guide id="37" pos="3594" userDrawn="1">
          <p15:clr>
            <a:srgbClr val="FBAE40"/>
          </p15:clr>
        </p15:guide>
        <p15:guide id="38" pos="3821" userDrawn="1">
          <p15:clr>
            <a:srgbClr val="FBAE40"/>
          </p15:clr>
        </p15:guide>
        <p15:guide id="39" pos="4048" userDrawn="1">
          <p15:clr>
            <a:srgbClr val="FBAE40"/>
          </p15:clr>
        </p15:guide>
        <p15:guide id="40" pos="4275" userDrawn="1">
          <p15:clr>
            <a:srgbClr val="FBAE40"/>
          </p15:clr>
        </p15:guide>
        <p15:guide id="41" pos="4501" userDrawn="1">
          <p15:clr>
            <a:srgbClr val="FBAE40"/>
          </p15:clr>
        </p15:guide>
        <p15:guide id="42" pos="4728" userDrawn="1">
          <p15:clr>
            <a:srgbClr val="FBAE40"/>
          </p15:clr>
        </p15:guide>
        <p15:guide id="43" pos="4955" userDrawn="1">
          <p15:clr>
            <a:srgbClr val="FBAE40"/>
          </p15:clr>
        </p15:guide>
        <p15:guide id="44" pos="5182" userDrawn="1">
          <p15:clr>
            <a:srgbClr val="FBAE40"/>
          </p15:clr>
        </p15:guide>
        <p15:guide id="45" pos="5408" userDrawn="1">
          <p15:clr>
            <a:srgbClr val="FBAE40"/>
          </p15:clr>
        </p15:guide>
        <p15:guide id="46" pos="5635" userDrawn="1">
          <p15:clr>
            <a:srgbClr val="FBAE40"/>
          </p15:clr>
        </p15:guide>
        <p15:guide id="47" pos="5862" userDrawn="1">
          <p15:clr>
            <a:srgbClr val="FBAE40"/>
          </p15:clr>
        </p15:guide>
        <p15:guide id="48" pos="6089" userDrawn="1">
          <p15:clr>
            <a:srgbClr val="FBAE40"/>
          </p15:clr>
        </p15:guide>
        <p15:guide id="49" pos="6316" userDrawn="1">
          <p15:clr>
            <a:srgbClr val="FBAE40"/>
          </p15:clr>
        </p15:guide>
        <p15:guide id="50" pos="65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lajd - tytuł + zawartość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90527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ajd - tytuł + 2 elementy zawartości z paski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a:t>Kliknij, aby edytować style wzorca tekstu</a:t>
            </a:r>
          </a:p>
          <a:p>
            <a:pPr lvl="1"/>
            <a:r>
              <a:rPr lang="pl-PL"/>
              <a:t>Drugi poziom</a:t>
            </a:r>
          </a:p>
          <a:p>
            <a:pPr lvl="2"/>
            <a:r>
              <a:rPr lang="pl-PL"/>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Tree>
    <p:extLst>
      <p:ext uri="{BB962C8B-B14F-4D97-AF65-F5344CB8AC3E}">
        <p14:creationId xmlns:p14="http://schemas.microsoft.com/office/powerpoint/2010/main" val="313400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ajd - tytuł + zdjęcie + zawartość z paskiem">
    <p:spTree>
      <p:nvGrpSpPr>
        <p:cNvPr id="1" name=""/>
        <p:cNvGrpSpPr/>
        <p:nvPr/>
      </p:nvGrpSpPr>
      <p:grpSpPr>
        <a:xfrm>
          <a:off x="0" y="0"/>
          <a:ext cx="0" cy="0"/>
          <a:chOff x="0" y="0"/>
          <a:chExt cx="0" cy="0"/>
        </a:xfrm>
      </p:grpSpPr>
      <p:sp>
        <p:nvSpPr>
          <p:cNvPr id="2" name="Title 1"/>
          <p:cNvSpPr>
            <a:spLocks noGrp="1"/>
          </p:cNvSpPr>
          <p:nvPr>
            <p:ph type="title"/>
          </p:nvPr>
        </p:nvSpPr>
        <p:spPr>
          <a:xfrm>
            <a:off x="5345906" y="899836"/>
            <a:ext cx="4320000" cy="1080001"/>
          </a:xfrm>
        </p:spPr>
        <p:txBody>
          <a:bodyPr/>
          <a:lstStyle/>
          <a:p>
            <a:r>
              <a:rPr lang="pl-PL"/>
              <a:t>Kliknij, aby edytować styl</a:t>
            </a:r>
            <a:endParaRPr lang="en-US" dirty="0"/>
          </a:p>
        </p:txBody>
      </p:sp>
      <p:sp>
        <p:nvSpPr>
          <p:cNvPr id="3" name="Content Placeholder 2"/>
          <p:cNvSpPr>
            <a:spLocks noGrp="1"/>
          </p:cNvSpPr>
          <p:nvPr>
            <p:ph sz="half" idx="1"/>
          </p:nvPr>
        </p:nvSpPr>
        <p:spPr>
          <a:xfrm>
            <a:off x="5345906" y="1979837"/>
            <a:ext cx="4320382" cy="4680002"/>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141AAA0E-45E9-08FB-9373-71A084B88847}"/>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7" name="Symbol zastępczy obrazu 6">
            <a:extLst>
              <a:ext uri="{FF2B5EF4-FFF2-40B4-BE49-F238E27FC236}">
                <a16:creationId xmlns:a16="http://schemas.microsoft.com/office/drawing/2014/main" id="{E681B9F9-7BA5-2D43-A1BD-8AF5D0250636}"/>
              </a:ext>
            </a:extLst>
          </p:cNvPr>
          <p:cNvSpPr>
            <a:spLocks noGrp="1"/>
          </p:cNvSpPr>
          <p:nvPr>
            <p:ph type="pic" sz="quarter" idx="11"/>
          </p:nvPr>
        </p:nvSpPr>
        <p:spPr>
          <a:xfrm>
            <a:off x="0" y="900113"/>
            <a:ext cx="4986338" cy="5759726"/>
          </a:xfrm>
          <a:solidFill>
            <a:schemeClr val="bg1">
              <a:lumMod val="95000"/>
            </a:schemeClr>
          </a:solidFill>
        </p:spPr>
        <p:txBody>
          <a:bodyPr anchor="ctr" anchorCtr="0"/>
          <a:lstStyle>
            <a:lvl1pPr algn="ctr">
              <a:buFont typeface="Arial" panose="020B0604020202020204" pitchFamily="34" charset="0"/>
              <a:buNone/>
              <a:defRPr sz="1000"/>
            </a:lvl1pPr>
          </a:lstStyle>
          <a:p>
            <a:r>
              <a:rPr lang="pl-PL"/>
              <a:t>Kliknij ikonę, aby dodać obraz</a:t>
            </a:r>
            <a:endParaRPr lang="pl-PL" dirty="0"/>
          </a:p>
        </p:txBody>
      </p:sp>
    </p:spTree>
    <p:extLst>
      <p:ext uri="{BB962C8B-B14F-4D97-AF65-F5344CB8AC3E}">
        <p14:creationId xmlns:p14="http://schemas.microsoft.com/office/powerpoint/2010/main" val="145398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Slajd - tytuł + zawartość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6BE561E-99B3-4335-3AEE-43699306B9E0}"/>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630E28BA-19A4-6182-CE10-65107EDF6B75}"/>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16999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1_Slajd - tytuł + 2 elementy zawartości bez pas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25906" y="1979837"/>
            <a:ext cx="4140000" cy="4680018"/>
          </a:xfrm>
        </p:spPr>
        <p:txBody>
          <a:bodyPr/>
          <a:lstStyle/>
          <a:p>
            <a:pPr lvl="0"/>
            <a:r>
              <a:rPr lang="pl-PL" dirty="0"/>
              <a:t>Kliknij, aby edytować style wzorca tekstu</a:t>
            </a:r>
          </a:p>
          <a:p>
            <a:pPr lvl="1"/>
            <a:r>
              <a:rPr lang="pl-PL" dirty="0"/>
              <a:t>Drugi poziom</a:t>
            </a:r>
          </a:p>
          <a:p>
            <a:pPr lvl="2"/>
            <a:r>
              <a:rPr lang="pl-PL" dirty="0"/>
              <a:t>Trzeci poziom</a:t>
            </a:r>
          </a:p>
        </p:txBody>
      </p:sp>
      <p:sp>
        <p:nvSpPr>
          <p:cNvPr id="4" name="Content Placeholder 3"/>
          <p:cNvSpPr>
            <a:spLocks noGrp="1"/>
          </p:cNvSpPr>
          <p:nvPr>
            <p:ph sz="half" idx="2"/>
          </p:nvPr>
        </p:nvSpPr>
        <p:spPr>
          <a:xfrm>
            <a:off x="5525906" y="1979613"/>
            <a:ext cx="4140000" cy="4680226"/>
          </a:xfrm>
        </p:spPr>
        <p:txBody>
          <a:bodyPr/>
          <a:lstStyle/>
          <a:p>
            <a:pPr lvl="0"/>
            <a:r>
              <a:rPr lang="pl-PL"/>
              <a:t>Kliknij, aby edytować style wzorca tekstu</a:t>
            </a:r>
          </a:p>
          <a:p>
            <a:pPr lvl="1"/>
            <a:r>
              <a:rPr lang="pl-PL"/>
              <a:t>Drugi poziom</a:t>
            </a:r>
          </a:p>
          <a:p>
            <a:pPr lvl="2"/>
            <a:r>
              <a:rPr lang="pl-PL"/>
              <a:t>Trzeci poziom</a:t>
            </a:r>
          </a:p>
        </p:txBody>
      </p:sp>
      <p:sp>
        <p:nvSpPr>
          <p:cNvPr id="5" name="Symbol zastępczy numeru slajdu 4">
            <a:extLst>
              <a:ext uri="{FF2B5EF4-FFF2-40B4-BE49-F238E27FC236}">
                <a16:creationId xmlns:a16="http://schemas.microsoft.com/office/drawing/2014/main" id="{9A72189C-757E-47DF-313E-E0F36399C09C}"/>
              </a:ext>
            </a:extLst>
          </p:cNvPr>
          <p:cNvSpPr>
            <a:spLocks noGrp="1"/>
          </p:cNvSpPr>
          <p:nvPr>
            <p:ph type="sldNum" sz="quarter" idx="10"/>
          </p:nvPr>
        </p:nvSpPr>
        <p:spPr/>
        <p:txBody>
          <a:bodyPr/>
          <a:lstStyle/>
          <a:p>
            <a:fld id="{EB4015AA-59F6-416B-87A6-8E3D940284E2}" type="slidenum">
              <a:rPr lang="pl-PL" smtClean="0"/>
              <a:pPr/>
              <a:t>‹#›</a:t>
            </a:fld>
            <a:endParaRPr lang="pl-PL" dirty="0"/>
          </a:p>
        </p:txBody>
      </p:sp>
      <p:sp>
        <p:nvSpPr>
          <p:cNvPr id="6" name="Prostokąt 5">
            <a:extLst>
              <a:ext uri="{FF2B5EF4-FFF2-40B4-BE49-F238E27FC236}">
                <a16:creationId xmlns:a16="http://schemas.microsoft.com/office/drawing/2014/main" id="{E363107C-97A9-9A5D-A2A2-E6ABB7ED4C62}"/>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89597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5525" y="899836"/>
            <a:ext cx="8640381" cy="1080001"/>
          </a:xfrm>
          <a:prstGeom prst="rect">
            <a:avLst/>
          </a:prstGeom>
        </p:spPr>
        <p:txBody>
          <a:bodyPr vert="horz" lIns="0" tIns="0" rIns="0" bIns="0" rtlCol="0" anchor="t" anchorCtr="0">
            <a:normAutofit/>
          </a:bodyPr>
          <a:lstStyle/>
          <a:p>
            <a:r>
              <a:rPr lang="pl-PL" dirty="0"/>
              <a:t>Kliknij, aby edytować styl</a:t>
            </a:r>
            <a:endParaRPr lang="en-US" dirty="0"/>
          </a:p>
        </p:txBody>
      </p:sp>
      <p:sp>
        <p:nvSpPr>
          <p:cNvPr id="3" name="Text Placeholder 2"/>
          <p:cNvSpPr>
            <a:spLocks noGrp="1"/>
          </p:cNvSpPr>
          <p:nvPr>
            <p:ph type="body" idx="1"/>
          </p:nvPr>
        </p:nvSpPr>
        <p:spPr>
          <a:xfrm>
            <a:off x="1025907" y="1979837"/>
            <a:ext cx="8640382" cy="4680002"/>
          </a:xfrm>
          <a:prstGeom prst="rect">
            <a:avLst/>
          </a:prstGeom>
        </p:spPr>
        <p:txBody>
          <a:bodyPr vert="horz" lIns="0" tIns="0" rIns="0" bIns="0" rtlCol="0">
            <a:normAutofit/>
          </a:bodyPr>
          <a:lstStyle/>
          <a:p>
            <a:pPr lvl="0"/>
            <a:r>
              <a:rPr lang="pl-PL" dirty="0"/>
              <a:t>Kliknij, aby edytować style wzorca tekstu</a:t>
            </a:r>
          </a:p>
          <a:p>
            <a:pPr lvl="1"/>
            <a:r>
              <a:rPr lang="pl-PL" dirty="0"/>
              <a:t>Drugi poziom</a:t>
            </a:r>
          </a:p>
          <a:p>
            <a:pPr lvl="2"/>
            <a:r>
              <a:rPr lang="pl-PL" dirty="0"/>
              <a:t>Trzeci poziom</a:t>
            </a:r>
            <a:endParaRPr lang="en-US" dirty="0"/>
          </a:p>
        </p:txBody>
      </p:sp>
      <p:sp>
        <p:nvSpPr>
          <p:cNvPr id="10" name="Prostokąt 9">
            <a:extLst>
              <a:ext uri="{FF2B5EF4-FFF2-40B4-BE49-F238E27FC236}">
                <a16:creationId xmlns:a16="http://schemas.microsoft.com/office/drawing/2014/main" id="{617E16B8-2BD0-D12E-978E-94E428DF9717}"/>
              </a:ext>
            </a:extLst>
          </p:cNvPr>
          <p:cNvSpPr/>
          <p:nvPr userDrawn="1"/>
        </p:nvSpPr>
        <p:spPr>
          <a:xfrm>
            <a:off x="1025870" y="0"/>
            <a:ext cx="1080742" cy="1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a:extLst>
              <a:ext uri="{FF2B5EF4-FFF2-40B4-BE49-F238E27FC236}">
                <a16:creationId xmlns:a16="http://schemas.microsoft.com/office/drawing/2014/main" id="{662915FD-1FF3-5CF3-5C57-034114B5E6A2}"/>
              </a:ext>
            </a:extLst>
          </p:cNvPr>
          <p:cNvSpPr/>
          <p:nvPr userDrawn="1"/>
        </p:nvSpPr>
        <p:spPr>
          <a:xfrm>
            <a:off x="2106612" y="0"/>
            <a:ext cx="7559293"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numeru slajdu 3">
            <a:extLst>
              <a:ext uri="{FF2B5EF4-FFF2-40B4-BE49-F238E27FC236}">
                <a16:creationId xmlns:a16="http://schemas.microsoft.com/office/drawing/2014/main" id="{5026AD61-FC69-65FC-05E3-06AA14C89304}"/>
              </a:ext>
            </a:extLst>
          </p:cNvPr>
          <p:cNvSpPr>
            <a:spLocks noGrp="1"/>
          </p:cNvSpPr>
          <p:nvPr>
            <p:ph type="sldNum" sz="quarter" idx="4"/>
          </p:nvPr>
        </p:nvSpPr>
        <p:spPr>
          <a:xfrm>
            <a:off x="8585200" y="7019837"/>
            <a:ext cx="1080000" cy="180000"/>
          </a:xfrm>
          <a:prstGeom prst="rect">
            <a:avLst/>
          </a:prstGeom>
          <a:noFill/>
        </p:spPr>
        <p:txBody>
          <a:bodyPr vert="horz" lIns="0" tIns="72000" rIns="0" bIns="72000" rtlCol="0" anchor="ctr" anchorCtr="0"/>
          <a:lstStyle>
            <a:lvl1pPr algn="r">
              <a:defRPr sz="1000">
                <a:solidFill>
                  <a:schemeClr val="tx2"/>
                </a:solidFill>
                <a:latin typeface="Open Sans" pitchFamily="2" charset="0"/>
                <a:ea typeface="Open Sans" pitchFamily="2" charset="0"/>
                <a:cs typeface="Open Sans" pitchFamily="2" charset="0"/>
              </a:defRPr>
            </a:lvl1pPr>
          </a:lstStyle>
          <a:p>
            <a:fld id="{EB4015AA-59F6-416B-87A6-8E3D940284E2}" type="slidenum">
              <a:rPr lang="pl-PL" smtClean="0"/>
              <a:pPr/>
              <a:t>‹#›</a:t>
            </a:fld>
            <a:endParaRPr lang="pl-PL" dirty="0"/>
          </a:p>
        </p:txBody>
      </p:sp>
      <p:sp>
        <p:nvSpPr>
          <p:cNvPr id="7" name="Prostokąt 6">
            <a:extLst>
              <a:ext uri="{FF2B5EF4-FFF2-40B4-BE49-F238E27FC236}">
                <a16:creationId xmlns:a16="http://schemas.microsoft.com/office/drawing/2014/main" id="{4C2A84FB-402E-BB6C-632B-D1ADD49B7D8C}"/>
              </a:ext>
            </a:extLst>
          </p:cNvPr>
          <p:cNvSpPr/>
          <p:nvPr userDrawn="1"/>
        </p:nvSpPr>
        <p:spPr>
          <a:xfrm>
            <a:off x="8585546" y="7380288"/>
            <a:ext cx="1080742" cy="179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286163953"/>
      </p:ext>
    </p:extLst>
  </p:cSld>
  <p:clrMap bg1="lt1" tx1="dk1" bg2="lt2" tx2="dk2" accent1="accent1" accent2="accent2" accent3="accent3" accent4="accent4" accent5="accent5" accent6="accent6" hlink="hlink" folHlink="folHlink"/>
  <p:sldLayoutIdLst>
    <p:sldLayoutId id="2147483709" r:id="rId1"/>
    <p:sldLayoutId id="2147483725" r:id="rId2"/>
    <p:sldLayoutId id="2147483720" r:id="rId3"/>
    <p:sldLayoutId id="2147483721" r:id="rId4"/>
    <p:sldLayoutId id="2147483710" r:id="rId5"/>
    <p:sldLayoutId id="2147483712" r:id="rId6"/>
    <p:sldLayoutId id="2147483726" r:id="rId7"/>
    <p:sldLayoutId id="2147483740" r:id="rId8"/>
    <p:sldLayoutId id="2147483723" r:id="rId9"/>
    <p:sldLayoutId id="2147483728" r:id="rId10"/>
  </p:sldLayoutIdLst>
  <p:hf hdr="0" ftr="0"/>
  <p:txStyles>
    <p:titleStyle>
      <a:lvl1pPr algn="l" defTabSz="1007943" rtl="0" eaLnBrk="1" latinLnBrk="0" hangingPunct="1">
        <a:lnSpc>
          <a:spcPts val="3600"/>
        </a:lnSpc>
        <a:spcBef>
          <a:spcPct val="0"/>
        </a:spcBef>
        <a:buNone/>
        <a:defRPr sz="2800" b="1" kern="1200">
          <a:solidFill>
            <a:schemeClr val="tx2"/>
          </a:solidFill>
          <a:latin typeface="Open Sans" pitchFamily="2" charset="0"/>
          <a:ea typeface="Open Sans" pitchFamily="2" charset="0"/>
          <a:cs typeface="Open Sans" pitchFamily="2" charset="0"/>
        </a:defRPr>
      </a:lvl1pPr>
    </p:titleStyle>
    <p:bodyStyle>
      <a:lvl1pPr marL="251986" indent="-251986" algn="l" defTabSz="1007943" rtl="0" eaLnBrk="1" latinLnBrk="0" hangingPunct="1">
        <a:lnSpc>
          <a:spcPts val="2400"/>
        </a:lnSpc>
        <a:spcBef>
          <a:spcPts val="1102"/>
        </a:spcBef>
        <a:buClr>
          <a:schemeClr val="accent1"/>
        </a:buClr>
        <a:buFontTx/>
        <a:buBlip>
          <a:blip r:embed="rId12"/>
        </a:buBlip>
        <a:defRPr sz="1800" kern="1200">
          <a:solidFill>
            <a:schemeClr val="tx1"/>
          </a:solidFill>
          <a:latin typeface="Open Sans" pitchFamily="2" charset="0"/>
          <a:ea typeface="Open Sans" pitchFamily="2" charset="0"/>
          <a:cs typeface="Open Sans" pitchFamily="2" charset="0"/>
        </a:defRPr>
      </a:lvl1pPr>
      <a:lvl2pPr marL="755957" indent="-251986" algn="l" defTabSz="1007943" rtl="0" eaLnBrk="1" latinLnBrk="0" hangingPunct="1">
        <a:lnSpc>
          <a:spcPts val="2400"/>
        </a:lnSpc>
        <a:spcBef>
          <a:spcPts val="551"/>
        </a:spcBef>
        <a:buFontTx/>
        <a:buBlip>
          <a:blip r:embed="rId13"/>
        </a:buBlip>
        <a:defRPr sz="1800" kern="1200">
          <a:solidFill>
            <a:schemeClr val="tx1"/>
          </a:solidFill>
          <a:latin typeface="Open Sans" pitchFamily="2" charset="0"/>
          <a:ea typeface="Open Sans" pitchFamily="2" charset="0"/>
          <a:cs typeface="Open Sans" pitchFamily="2" charset="0"/>
        </a:defRPr>
      </a:lvl2pPr>
      <a:lvl3pPr marL="1259929" indent="-251986" algn="l" defTabSz="1007943" rtl="0" eaLnBrk="1" latinLnBrk="0" hangingPunct="1">
        <a:lnSpc>
          <a:spcPts val="2400"/>
        </a:lnSpc>
        <a:spcBef>
          <a:spcPts val="551"/>
        </a:spcBef>
        <a:buFontTx/>
        <a:buBlip>
          <a:blip r:embed="rId14"/>
        </a:buBlip>
        <a:defRPr sz="1800" kern="1200">
          <a:solidFill>
            <a:schemeClr val="tx1"/>
          </a:solidFill>
          <a:latin typeface="Open Sans" pitchFamily="2" charset="0"/>
          <a:ea typeface="Open Sans" pitchFamily="2" charset="0"/>
          <a:cs typeface="Open Sans" pitchFamily="2" charset="0"/>
        </a:defRPr>
      </a:lvl3pPr>
      <a:lvl4pPr marL="1763900"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267872" indent="-251986" algn="l" defTabSz="1007943" rtl="0" eaLnBrk="1" latinLnBrk="0" hangingPunct="1">
        <a:lnSpc>
          <a:spcPts val="2400"/>
        </a:lnSpc>
        <a:spcBef>
          <a:spcPts val="551"/>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3" userDrawn="1">
          <p15:clr>
            <a:srgbClr val="F26B43"/>
          </p15:clr>
        </p15:guide>
        <p15:guide id="2" pos="419" userDrawn="1">
          <p15:clr>
            <a:srgbClr val="F26B43"/>
          </p15:clr>
        </p15:guide>
        <p15:guide id="3" pos="646" userDrawn="1">
          <p15:clr>
            <a:srgbClr val="F26B43"/>
          </p15:clr>
        </p15:guide>
        <p15:guide id="4" pos="873" userDrawn="1">
          <p15:clr>
            <a:srgbClr val="F26B43"/>
          </p15:clr>
        </p15:guide>
        <p15:guide id="5" pos="1100" userDrawn="1">
          <p15:clr>
            <a:srgbClr val="F26B43"/>
          </p15:clr>
        </p15:guide>
        <p15:guide id="6" pos="1327" userDrawn="1">
          <p15:clr>
            <a:srgbClr val="F26B43"/>
          </p15:clr>
        </p15:guide>
        <p15:guide id="7" pos="1553" userDrawn="1">
          <p15:clr>
            <a:srgbClr val="F26B43"/>
          </p15:clr>
        </p15:guide>
        <p15:guide id="8" pos="1780" userDrawn="1">
          <p15:clr>
            <a:srgbClr val="F26B43"/>
          </p15:clr>
        </p15:guide>
        <p15:guide id="9" pos="2007" userDrawn="1">
          <p15:clr>
            <a:srgbClr val="F26B43"/>
          </p15:clr>
        </p15:guide>
        <p15:guide id="10" pos="2234" userDrawn="1">
          <p15:clr>
            <a:srgbClr val="F26B43"/>
          </p15:clr>
        </p15:guide>
        <p15:guide id="11" pos="2460" userDrawn="1">
          <p15:clr>
            <a:srgbClr val="F26B43"/>
          </p15:clr>
        </p15:guide>
        <p15:guide id="12" pos="2687" userDrawn="1">
          <p15:clr>
            <a:srgbClr val="F26B43"/>
          </p15:clr>
        </p15:guide>
        <p15:guide id="13" pos="2914" userDrawn="1">
          <p15:clr>
            <a:srgbClr val="F26B43"/>
          </p15:clr>
        </p15:guide>
        <p15:guide id="14" pos="3141" userDrawn="1">
          <p15:clr>
            <a:srgbClr val="F26B43"/>
          </p15:clr>
        </p15:guide>
        <p15:guide id="15" pos="3368" userDrawn="1">
          <p15:clr>
            <a:srgbClr val="F26B43"/>
          </p15:clr>
        </p15:guide>
        <p15:guide id="16" pos="3594" userDrawn="1">
          <p15:clr>
            <a:srgbClr val="F26B43"/>
          </p15:clr>
        </p15:guide>
        <p15:guide id="17" pos="3821" userDrawn="1">
          <p15:clr>
            <a:srgbClr val="F26B43"/>
          </p15:clr>
        </p15:guide>
        <p15:guide id="18" pos="4048" userDrawn="1">
          <p15:clr>
            <a:srgbClr val="F26B43"/>
          </p15:clr>
        </p15:guide>
        <p15:guide id="19" pos="4275" userDrawn="1">
          <p15:clr>
            <a:srgbClr val="F26B43"/>
          </p15:clr>
        </p15:guide>
        <p15:guide id="20" pos="4501" userDrawn="1">
          <p15:clr>
            <a:srgbClr val="F26B43"/>
          </p15:clr>
        </p15:guide>
        <p15:guide id="21" pos="4728" userDrawn="1">
          <p15:clr>
            <a:srgbClr val="F26B43"/>
          </p15:clr>
        </p15:guide>
        <p15:guide id="22" pos="4955" userDrawn="1">
          <p15:clr>
            <a:srgbClr val="F26B43"/>
          </p15:clr>
        </p15:guide>
        <p15:guide id="23" pos="5182" userDrawn="1">
          <p15:clr>
            <a:srgbClr val="F26B43"/>
          </p15:clr>
        </p15:guide>
        <p15:guide id="24" pos="5408" userDrawn="1">
          <p15:clr>
            <a:srgbClr val="F26B43"/>
          </p15:clr>
        </p15:guide>
        <p15:guide id="25" pos="5635" userDrawn="1">
          <p15:clr>
            <a:srgbClr val="F26B43"/>
          </p15:clr>
        </p15:guide>
        <p15:guide id="26" pos="5862" userDrawn="1">
          <p15:clr>
            <a:srgbClr val="F26B43"/>
          </p15:clr>
        </p15:guide>
        <p15:guide id="27" pos="6089" userDrawn="1">
          <p15:clr>
            <a:srgbClr val="F26B43"/>
          </p15:clr>
        </p15:guide>
        <p15:guide id="28" pos="6316" userDrawn="1">
          <p15:clr>
            <a:srgbClr val="F26B43"/>
          </p15:clr>
        </p15:guide>
        <p15:guide id="29" pos="6542" userDrawn="1">
          <p15:clr>
            <a:srgbClr val="F26B43"/>
          </p15:clr>
        </p15:guide>
        <p15:guide id="30" orient="horz" pos="113" userDrawn="1">
          <p15:clr>
            <a:srgbClr val="F26B43"/>
          </p15:clr>
        </p15:guide>
        <p15:guide id="31" orient="horz" pos="340" userDrawn="1">
          <p15:clr>
            <a:srgbClr val="F26B43"/>
          </p15:clr>
        </p15:guide>
        <p15:guide id="32" orient="horz" pos="567" userDrawn="1">
          <p15:clr>
            <a:srgbClr val="F26B43"/>
          </p15:clr>
        </p15:guide>
        <p15:guide id="33" orient="horz" pos="794" userDrawn="1">
          <p15:clr>
            <a:srgbClr val="F26B43"/>
          </p15:clr>
        </p15:guide>
        <p15:guide id="34" orient="horz" pos="1020" userDrawn="1">
          <p15:clr>
            <a:srgbClr val="F26B43"/>
          </p15:clr>
        </p15:guide>
        <p15:guide id="35" orient="horz" pos="1247" userDrawn="1">
          <p15:clr>
            <a:srgbClr val="F26B43"/>
          </p15:clr>
        </p15:guide>
        <p15:guide id="36" orient="horz" pos="1474" userDrawn="1">
          <p15:clr>
            <a:srgbClr val="F26B43"/>
          </p15:clr>
        </p15:guide>
        <p15:guide id="37" orient="horz" pos="1701" userDrawn="1">
          <p15:clr>
            <a:srgbClr val="F26B43"/>
          </p15:clr>
        </p15:guide>
        <p15:guide id="38" orient="horz" pos="1927" userDrawn="1">
          <p15:clr>
            <a:srgbClr val="F26B43"/>
          </p15:clr>
        </p15:guide>
        <p15:guide id="39" orient="horz" pos="2154" userDrawn="1">
          <p15:clr>
            <a:srgbClr val="F26B43"/>
          </p15:clr>
        </p15:guide>
        <p15:guide id="40" orient="horz" pos="2381" userDrawn="1">
          <p15:clr>
            <a:srgbClr val="F26B43"/>
          </p15:clr>
        </p15:guide>
        <p15:guide id="41" orient="horz" pos="2608" userDrawn="1">
          <p15:clr>
            <a:srgbClr val="F26B43"/>
          </p15:clr>
        </p15:guide>
        <p15:guide id="42" orient="horz" pos="2835" userDrawn="1">
          <p15:clr>
            <a:srgbClr val="F26B43"/>
          </p15:clr>
        </p15:guide>
        <p15:guide id="43" orient="horz" pos="3061" userDrawn="1">
          <p15:clr>
            <a:srgbClr val="F26B43"/>
          </p15:clr>
        </p15:guide>
        <p15:guide id="44" orient="horz" pos="3288" userDrawn="1">
          <p15:clr>
            <a:srgbClr val="F26B43"/>
          </p15:clr>
        </p15:guide>
        <p15:guide id="45" orient="horz" pos="3515" userDrawn="1">
          <p15:clr>
            <a:srgbClr val="F26B43"/>
          </p15:clr>
        </p15:guide>
        <p15:guide id="46" orient="horz" pos="3742" userDrawn="1">
          <p15:clr>
            <a:srgbClr val="F26B43"/>
          </p15:clr>
        </p15:guide>
        <p15:guide id="47" orient="horz" pos="3968" userDrawn="1">
          <p15:clr>
            <a:srgbClr val="F26B43"/>
          </p15:clr>
        </p15:guide>
        <p15:guide id="48" orient="horz" pos="4195" userDrawn="1">
          <p15:clr>
            <a:srgbClr val="F26B43"/>
          </p15:clr>
        </p15:guide>
        <p15:guide id="49" orient="horz" pos="4422" userDrawn="1">
          <p15:clr>
            <a:srgbClr val="F26B43"/>
          </p15:clr>
        </p15:guide>
        <p15:guide id="50" orient="horz" pos="464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rypin-bip3.alfatv.pl/rada/uchwaly/2019/52/288"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169442" y="3491805"/>
            <a:ext cx="8136521" cy="1087764"/>
          </a:xfrm>
        </p:spPr>
        <p:txBody>
          <a:bodyPr>
            <a:noAutofit/>
          </a:bodyPr>
          <a:lstStyle/>
          <a:p>
            <a:pPr marL="226695" indent="-226695" algn="ctr"/>
            <a:r>
              <a:rPr lang="pl-PL" sz="2800" kern="50" dirty="0">
                <a:latin typeface="Arial" panose="020B0604020202020204" pitchFamily="34" charset="0"/>
                <a:ea typeface="Times New Roman" panose="02020603050405020304" pitchFamily="18" charset="0"/>
                <a:cs typeface="Arial" panose="020B0604020202020204" pitchFamily="34" charset="0"/>
              </a:rPr>
              <a:t>Realizacja zasad</a:t>
            </a:r>
            <a:r>
              <a:rPr lang="pl-PL" sz="2800" b="1" kern="50" dirty="0">
                <a:effectLst/>
                <a:latin typeface="Arial" panose="020B0604020202020204" pitchFamily="34" charset="0"/>
                <a:ea typeface="Times New Roman" panose="02020603050405020304" pitchFamily="18" charset="0"/>
                <a:cs typeface="Arial" panose="020B0604020202020204" pitchFamily="34" charset="0"/>
              </a:rPr>
              <a:t> równościowych</a:t>
            </a:r>
            <a:br>
              <a:rPr lang="pl-PL" sz="2800" b="1" kern="50" dirty="0">
                <a:effectLst/>
                <a:latin typeface="Arial" panose="020B0604020202020204" pitchFamily="34" charset="0"/>
                <a:ea typeface="Times New Roman" panose="02020603050405020304" pitchFamily="18" charset="0"/>
                <a:cs typeface="Arial" panose="020B0604020202020204" pitchFamily="34" charset="0"/>
              </a:rPr>
            </a:br>
            <a:r>
              <a:rPr lang="pl-PL" sz="2800" b="1" kern="50" dirty="0">
                <a:effectLst/>
                <a:latin typeface="Arial" panose="020B0604020202020204" pitchFamily="34" charset="0"/>
                <a:ea typeface="Times New Roman" panose="02020603050405020304" pitchFamily="18" charset="0"/>
                <a:cs typeface="Arial" panose="020B0604020202020204" pitchFamily="34" charset="0"/>
              </a:rPr>
              <a:t> w ramach programu </a:t>
            </a:r>
            <a:br>
              <a:rPr lang="pl-PL" sz="2800" b="1" kern="50" dirty="0">
                <a:effectLst/>
                <a:latin typeface="Arial" panose="020B0604020202020204" pitchFamily="34" charset="0"/>
                <a:ea typeface="Times New Roman" panose="02020603050405020304" pitchFamily="18" charset="0"/>
                <a:cs typeface="Arial" panose="020B0604020202020204" pitchFamily="34" charset="0"/>
              </a:rPr>
            </a:br>
            <a:r>
              <a:rPr lang="pl-PL" sz="2800" b="1" kern="50" dirty="0">
                <a:effectLst/>
                <a:latin typeface="Arial" panose="020B0604020202020204" pitchFamily="34" charset="0"/>
                <a:ea typeface="Times New Roman" panose="02020603050405020304" pitchFamily="18" charset="0"/>
                <a:cs typeface="Arial" panose="020B0604020202020204" pitchFamily="34" charset="0"/>
              </a:rPr>
              <a:t>Fundusze Europejskie dla Kujaw i Pomorza 2021-2027</a:t>
            </a:r>
            <a:br>
              <a:rPr lang="pl-PL" sz="2800" b="1" kern="50" dirty="0">
                <a:effectLst/>
                <a:latin typeface="Arial" panose="020B0604020202020204" pitchFamily="34" charset="0"/>
                <a:ea typeface="Times New Roman" panose="02020603050405020304" pitchFamily="18" charset="0"/>
                <a:cs typeface="Arial" panose="020B0604020202020204" pitchFamily="34" charset="0"/>
              </a:rPr>
            </a:br>
            <a:r>
              <a:rPr lang="pl-PL" sz="2000" b="0" kern="50" dirty="0">
                <a:effectLst/>
                <a:latin typeface="Arial" panose="020B0604020202020204" pitchFamily="34" charset="0"/>
                <a:ea typeface="Times New Roman" panose="02020603050405020304" pitchFamily="18" charset="0"/>
                <a:cs typeface="Arial" panose="020B0604020202020204" pitchFamily="34" charset="0"/>
              </a:rPr>
              <a:t>30 stycznia 2024 r.</a:t>
            </a:r>
            <a:br>
              <a:rPr lang="pl-PL" sz="2800" b="1" kern="50" dirty="0">
                <a:effectLst/>
                <a:latin typeface="Arial" panose="020B0604020202020204" pitchFamily="34" charset="0"/>
                <a:ea typeface="Times New Roman" panose="02020603050405020304" pitchFamily="18" charset="0"/>
                <a:cs typeface="Arial" panose="020B0604020202020204" pitchFamily="34" charset="0"/>
              </a:rPr>
            </a:br>
            <a:br>
              <a:rPr lang="pl-PL" sz="2800" b="1" kern="50" dirty="0">
                <a:effectLst/>
                <a:latin typeface="Arial" panose="020B0604020202020204" pitchFamily="34" charset="0"/>
                <a:ea typeface="Times New Roman" panose="02020603050405020304" pitchFamily="18" charset="0"/>
                <a:cs typeface="Arial" panose="020B0604020202020204" pitchFamily="34" charset="0"/>
              </a:rPr>
            </a:br>
            <a:endParaRPr lang="pl-PL" sz="2800" kern="50" dirty="0">
              <a:effectLst/>
              <a:latin typeface="Arial" panose="020B0604020202020204" pitchFamily="34" charset="0"/>
              <a:ea typeface="SimSun" panose="02010600030101010101" pitchFamily="2" charset="-122"/>
              <a:cs typeface="Arial" panose="020B0604020202020204" pitchFamily="34" charset="0"/>
            </a:endParaRPr>
          </a:p>
        </p:txBody>
      </p:sp>
      <p:pic>
        <p:nvPicPr>
          <p:cNvPr id="6" name="Obraz 5" descr="Z lewej strony znak Funduszy Europejskich złożony z symbolu graficznego, nazwy Fundusze Europejskie dla Kujaw i Pomorza, następnie flaga Polski z napisem Rzeczpospolita Polska oraz znak Unii Europejskiej składający się z flagi UE, napisu Dofinansowane przez Unię Europejską, z prawej strony herb Województwa Kujawsko-Pomorskiego, nazwa Samorząd Województwa Kujawsko-Pomorskieg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38" y="6444133"/>
            <a:ext cx="10058400" cy="934701"/>
          </a:xfrm>
          <a:prstGeom prst="rect">
            <a:avLst/>
          </a:prstGeom>
        </p:spPr>
      </p:pic>
    </p:spTree>
    <p:extLst>
      <p:ext uri="{BB962C8B-B14F-4D97-AF65-F5344CB8AC3E}">
        <p14:creationId xmlns:p14="http://schemas.microsoft.com/office/powerpoint/2010/main" val="1061682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485366" y="658101"/>
            <a:ext cx="9577064" cy="803565"/>
          </a:xfrm>
        </p:spPr>
        <p:txBody>
          <a:bodyPr>
            <a:normAutofit fontScale="90000"/>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latin typeface="Arial" panose="020B0604020202020204" pitchFamily="34" charset="0"/>
                <a:cs typeface="Arial" panose="020B0604020202020204" pitchFamily="34" charset="0"/>
              </a:rPr>
              <a:t>Informacja o zidentyfikowanych działaniach dyskryminacyjnych </a:t>
            </a:r>
            <a:br>
              <a:rPr lang="pl-PL" sz="2700" dirty="0">
                <a:latin typeface="Arial" panose="020B0604020202020204" pitchFamily="34" charset="0"/>
                <a:cs typeface="Arial" panose="020B0604020202020204" pitchFamily="34" charset="0"/>
              </a:rPr>
            </a:br>
            <a:br>
              <a:rPr lang="pl-PL" sz="2700" dirty="0">
                <a:latin typeface="Arial" panose="020B0604020202020204" pitchFamily="34" charset="0"/>
                <a:cs typeface="Arial" panose="020B0604020202020204" pitchFamily="34" charset="0"/>
              </a:rPr>
            </a:b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305346" y="1461666"/>
            <a:ext cx="9577064" cy="4492314"/>
          </a:xfrm>
        </p:spPr>
        <p:txBody>
          <a:bodyPr>
            <a:noAutofit/>
          </a:bodyPr>
          <a:lstStyle/>
          <a:p>
            <a:pPr>
              <a:lnSpc>
                <a:spcPct val="115000"/>
              </a:lnSpc>
              <a:spcAft>
                <a:spcPts val="800"/>
              </a:spcAft>
            </a:pPr>
            <a:r>
              <a:rPr lang="pl-PL" sz="2400" dirty="0">
                <a:effectLst/>
                <a:latin typeface="Arial" panose="020B0604020202020204" pitchFamily="34" charset="0"/>
                <a:ea typeface="Calibri" panose="020F0502020204030204" pitchFamily="34" charset="0"/>
              </a:rPr>
              <a:t>W sierpniu 2023 roku Instytucja Zarządzająca (IZ) pozyskała informację ze środowiska społecznego o utrzymywaniu w mocy dyskryminacyjnej uchwały Rady Miasta Rypin.</a:t>
            </a:r>
          </a:p>
          <a:p>
            <a:pPr>
              <a:lnSpc>
                <a:spcPct val="115000"/>
              </a:lnSpc>
              <a:spcAft>
                <a:spcPts val="800"/>
              </a:spcAft>
            </a:pPr>
            <a:r>
              <a:rPr lang="pl-PL" sz="2400" dirty="0">
                <a:effectLst/>
                <a:latin typeface="Arial" panose="020B0604020202020204" pitchFamily="34" charset="0"/>
                <a:ea typeface="Calibri" panose="020F0502020204030204" pitchFamily="34" charset="0"/>
              </a:rPr>
              <a:t> S</a:t>
            </a:r>
            <a:r>
              <a:rPr lang="pl-PL" sz="2400" dirty="0">
                <a:latin typeface="Arial" panose="020B0604020202020204" pitchFamily="34" charset="0"/>
                <a:ea typeface="Calibri" panose="020F0502020204030204" pitchFamily="34" charset="0"/>
              </a:rPr>
              <a:t>prawa dotyczyła </a:t>
            </a:r>
            <a:r>
              <a:rPr lang="pl-PL" sz="24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Uchwały nr XIII/99/2019 z dnia 23 października 2019 r. w sprawie przyjęcia przez Gminę Miasta Rypin Samorządowej Karty Praw Rodzin</a:t>
            </a:r>
            <a:r>
              <a:rPr lang="pl-PL" sz="2400" u="sng" dirty="0">
                <a:solidFill>
                  <a:srgbClr val="0000FF"/>
                </a:solidFill>
                <a:latin typeface="Arial" panose="020B0604020202020204" pitchFamily="34" charset="0"/>
                <a:ea typeface="Calibri" panose="020F0502020204030204" pitchFamily="34" charset="0"/>
                <a:cs typeface="Times New Roman" panose="02020603050405020304" pitchFamily="18" charset="0"/>
              </a:rPr>
              <a:t>.</a:t>
            </a:r>
            <a:endParaRPr lang="pl-PL" sz="24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pl-PL" sz="2400" dirty="0">
                <a:solidFill>
                  <a:srgbClr val="181717"/>
                </a:solidFill>
                <a:latin typeface="Arial" panose="020B0604020202020204" pitchFamily="34" charset="0"/>
                <a:ea typeface="Calibri" panose="020F0502020204030204" pitchFamily="34" charset="0"/>
              </a:rPr>
              <a:t>Instytucja Zarządzająca dokonała analizy czy wskazana uchwała nosi znamiona działań o charakterze dyskryminującym, tzn., czy wskazana uchwała narusza wolności oraz prawa człowieka i obywatela, w tym zasady równego traktowania.</a:t>
            </a:r>
          </a:p>
          <a:p>
            <a:pPr>
              <a:lnSpc>
                <a:spcPct val="115000"/>
              </a:lnSpc>
              <a:spcAft>
                <a:spcPts val="800"/>
              </a:spcAft>
            </a:pPr>
            <a:r>
              <a:rPr lang="pl-PL" sz="2400" dirty="0">
                <a:solidFill>
                  <a:srgbClr val="181717"/>
                </a:solidFill>
                <a:latin typeface="Arial" panose="020B0604020202020204" pitchFamily="34" charset="0"/>
                <a:ea typeface="Calibri" panose="020F0502020204030204" pitchFamily="34" charset="0"/>
              </a:rPr>
              <a:t>Powyższe było również poprzedzone skierowaniem pism do Biura Rzecznika Praw Obywatelskich.</a:t>
            </a: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10</a:t>
            </a:fld>
            <a:endParaRPr lang="pl-PL" dirty="0"/>
          </a:p>
        </p:txBody>
      </p:sp>
    </p:spTree>
    <p:extLst>
      <p:ext uri="{BB962C8B-B14F-4D97-AF65-F5344CB8AC3E}">
        <p14:creationId xmlns:p14="http://schemas.microsoft.com/office/powerpoint/2010/main" val="2932167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383984"/>
            <a:ext cx="9577064" cy="803565"/>
          </a:xfrm>
        </p:spPr>
        <p:txBody>
          <a:bodyPr>
            <a:normAutofit fontScale="90000"/>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latin typeface="Arial" panose="020B0604020202020204" pitchFamily="34" charset="0"/>
                <a:cs typeface="Arial" panose="020B0604020202020204" pitchFamily="34" charset="0"/>
              </a:rPr>
              <a:t>Podjęte działania przez Instytucję Zarządzającą oraz JST</a:t>
            </a:r>
            <a:br>
              <a:rPr lang="pl-PL" sz="2700" dirty="0">
                <a:latin typeface="Arial" panose="020B0604020202020204" pitchFamily="34" charset="0"/>
                <a:cs typeface="Arial" panose="020B0604020202020204" pitchFamily="34" charset="0"/>
              </a:rPr>
            </a:br>
            <a:br>
              <a:rPr lang="pl-PL" sz="2700" dirty="0">
                <a:latin typeface="Arial" panose="020B0604020202020204" pitchFamily="34" charset="0"/>
                <a:cs typeface="Arial" panose="020B0604020202020204" pitchFamily="34" charset="0"/>
              </a:rPr>
            </a:b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377354" y="1583413"/>
            <a:ext cx="9757084" cy="5040560"/>
          </a:xfrm>
        </p:spPr>
        <p:txBody>
          <a:bodyPr>
            <a:noAutofit/>
          </a:bodyPr>
          <a:lstStyle/>
          <a:p>
            <a:pPr>
              <a:lnSpc>
                <a:spcPct val="115000"/>
              </a:lnSpc>
              <a:spcAft>
                <a:spcPts val="800"/>
              </a:spcAft>
            </a:pPr>
            <a:r>
              <a:rPr lang="pl-PL" sz="2400" dirty="0">
                <a:solidFill>
                  <a:srgbClr val="181717"/>
                </a:solidFill>
                <a:latin typeface="Arial" panose="020B0604020202020204" pitchFamily="34" charset="0"/>
                <a:ea typeface="Calibri" panose="020F0502020204030204" pitchFamily="34" charset="0"/>
              </a:rPr>
              <a:t>W grudniu 2023 roku skierowano pismo do Burmistrza Miasta Rypin </a:t>
            </a:r>
            <a:r>
              <a:rPr lang="pl-PL" sz="2400" dirty="0">
                <a:solidFill>
                  <a:srgbClr val="181717"/>
                </a:solidFill>
                <a:effectLst/>
                <a:latin typeface="Arial" panose="020B0604020202020204" pitchFamily="34" charset="0"/>
                <a:ea typeface="Calibri" panose="020F0502020204030204" pitchFamily="34" charset="0"/>
              </a:rPr>
              <a:t>z prośbą o podjęcie kroków, które umożliwią pozytywną ocenę przedsięwzięć zaplanowanych do realizacji z programu regionalnego Fundusze Europejskie dla Kujaw i Pomorza 2021-2027.</a:t>
            </a:r>
          </a:p>
          <a:p>
            <a:pPr>
              <a:lnSpc>
                <a:spcPct val="115000"/>
              </a:lnSpc>
              <a:spcAft>
                <a:spcPts val="800"/>
              </a:spcAft>
            </a:pPr>
            <a:r>
              <a:rPr lang="pl-PL" sz="2400" dirty="0">
                <a:solidFill>
                  <a:srgbClr val="181717"/>
                </a:solidFill>
                <a:effectLst/>
                <a:latin typeface="Arial" panose="020B0604020202020204" pitchFamily="34" charset="0"/>
                <a:ea typeface="Calibri" panose="020F0502020204030204" pitchFamily="34" charset="0"/>
              </a:rPr>
              <a:t>Na posiedzeniu 26.01.2024 </a:t>
            </a:r>
            <a:r>
              <a:rPr lang="pl-PL" sz="2400" dirty="0">
                <a:solidFill>
                  <a:srgbClr val="181717"/>
                </a:solidFill>
                <a:latin typeface="Arial" panose="020B0604020202020204" pitchFamily="34" charset="0"/>
                <a:ea typeface="Calibri" panose="020F0502020204030204" pitchFamily="34" charset="0"/>
              </a:rPr>
              <a:t>roku Rada Miasta Rypin podjęła uchwałę nr</a:t>
            </a:r>
            <a:r>
              <a:rPr lang="pl-PL" sz="2400" dirty="0">
                <a:solidFill>
                  <a:srgbClr val="181717"/>
                </a:solidFill>
                <a:effectLst/>
                <a:latin typeface="Arial" panose="020B0604020202020204" pitchFamily="34" charset="0"/>
                <a:ea typeface="Calibri" panose="020F0502020204030204" pitchFamily="34" charset="0"/>
              </a:rPr>
              <a:t> LXXIV/449/2024 w sprawie</a:t>
            </a:r>
            <a:r>
              <a:rPr lang="pl-PL" sz="2400" b="1" dirty="0">
                <a:solidFill>
                  <a:srgbClr val="181717"/>
                </a:solidFill>
                <a:effectLst/>
                <a:latin typeface="Arial" panose="020B0604020202020204" pitchFamily="34" charset="0"/>
                <a:ea typeface="Calibri" panose="020F0502020204030204" pitchFamily="34" charset="0"/>
              </a:rPr>
              <a:t>: uchylenia Uchwały Nr XIII/99/2019 Rady Miasta Rypin z dnia 23 października 2019 r. w sprawie przyjęcia Samorządowej Karty Praw Rodzin</a:t>
            </a:r>
            <a:r>
              <a:rPr lang="pl-PL" sz="2400" dirty="0">
                <a:solidFill>
                  <a:srgbClr val="181717"/>
                </a:solidFill>
                <a:effectLst/>
                <a:latin typeface="Arial" panose="020B0604020202020204" pitchFamily="34" charset="0"/>
                <a:ea typeface="Calibri" panose="020F0502020204030204" pitchFamily="34" charset="0"/>
              </a:rPr>
              <a:t>.</a:t>
            </a:r>
          </a:p>
          <a:p>
            <a:pPr>
              <a:lnSpc>
                <a:spcPct val="115000"/>
              </a:lnSpc>
              <a:spcAft>
                <a:spcPts val="800"/>
              </a:spcAft>
            </a:pPr>
            <a:r>
              <a:rPr lang="pl-PL" sz="2400" dirty="0">
                <a:solidFill>
                  <a:srgbClr val="181717"/>
                </a:solidFill>
                <a:effectLst/>
                <a:latin typeface="Arial" panose="020B0604020202020204" pitchFamily="34" charset="0"/>
                <a:ea typeface="Calibri" panose="020F0502020204030204" pitchFamily="34" charset="0"/>
              </a:rPr>
              <a:t>Powyższe potwierdza wprowadzenie działań naprawczych, o których mowa w kryterium.</a:t>
            </a: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11</a:t>
            </a:fld>
            <a:endParaRPr lang="pl-PL" dirty="0"/>
          </a:p>
        </p:txBody>
      </p:sp>
    </p:spTree>
    <p:extLst>
      <p:ext uri="{BB962C8B-B14F-4D97-AF65-F5344CB8AC3E}">
        <p14:creationId xmlns:p14="http://schemas.microsoft.com/office/powerpoint/2010/main" val="2595566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2726208F-D6F7-1381-5132-3B60A6BFE74B}"/>
              </a:ext>
            </a:extLst>
          </p:cNvPr>
          <p:cNvSpPr>
            <a:spLocks noGrp="1"/>
          </p:cNvSpPr>
          <p:nvPr>
            <p:ph type="ctrTitle"/>
          </p:nvPr>
        </p:nvSpPr>
        <p:spPr>
          <a:xfrm>
            <a:off x="1169442" y="3491805"/>
            <a:ext cx="8136521" cy="1087764"/>
          </a:xfrm>
        </p:spPr>
        <p:txBody>
          <a:bodyPr>
            <a:normAutofit fontScale="90000"/>
          </a:bodyPr>
          <a:lstStyle/>
          <a:p>
            <a:pPr marL="0" marR="0" lvl="0" indent="0" defTabSz="457200" rtl="0" eaLnBrk="1" fontAlgn="auto" latinLnBrk="0" hangingPunct="1">
              <a:lnSpc>
                <a:spcPct val="100000"/>
              </a:lnSpc>
              <a:spcBef>
                <a:spcPts val="0"/>
              </a:spcBef>
              <a:spcAft>
                <a:spcPts val="0"/>
              </a:spcAft>
              <a:tabLst/>
              <a:defRPr/>
            </a:pPr>
            <a:r>
              <a:rPr kumimoji="0" lang="pl-PL" sz="40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Dziękujemy za uwagę</a:t>
            </a:r>
            <a:br>
              <a:rPr kumimoji="0" lang="pl-PL" sz="4800" b="0" i="0" u="none" strike="noStrike" kern="1200" cap="none" spc="0" normalizeH="0" baseline="0" noProof="0" dirty="0">
                <a:ln>
                  <a:noFill/>
                </a:ln>
                <a:effectLst/>
                <a:uLnTx/>
                <a:uFillTx/>
                <a:latin typeface="Gill Sans MT"/>
                <a:ea typeface="+mn-ea"/>
                <a:cs typeface="+mn-cs"/>
              </a:rPr>
            </a:br>
            <a:br>
              <a:rPr kumimoji="0" lang="pl-PL" sz="4800" b="0" i="0" u="none" strike="noStrike" kern="1200" cap="none" spc="0" normalizeH="0" baseline="0" noProof="0" dirty="0">
                <a:ln>
                  <a:noFill/>
                </a:ln>
                <a:effectLst/>
                <a:uLnTx/>
                <a:uFillTx/>
                <a:latin typeface="Gill Sans MT"/>
                <a:ea typeface="+mn-ea"/>
                <a:cs typeface="+mn-cs"/>
              </a:rPr>
            </a:br>
            <a:br>
              <a:rPr kumimoji="0" lang="pl-PL" sz="20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br>
            <a:r>
              <a:rPr kumimoji="0" lang="pl-PL" sz="2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Departament Zarządzania Funduszami Europejskimi dla Kujaw i Pomorza</a:t>
            </a:r>
            <a:br>
              <a:rPr kumimoji="0" lang="pl-PL" sz="2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br>
            <a:r>
              <a:rPr lang="pl-PL" sz="2000" kern="0" dirty="0">
                <a:solidFill>
                  <a:schemeClr val="tx1"/>
                </a:solidFill>
                <a:effectLst/>
                <a:latin typeface="Arial" panose="020B0604020202020204" pitchFamily="34" charset="0"/>
                <a:ea typeface="Calibri" panose="020F0502020204030204" pitchFamily="34" charset="0"/>
                <a:cs typeface="Arial" panose="020B0604020202020204" pitchFamily="34" charset="0"/>
              </a:rPr>
              <a:t>Urząd Marszałkowski Województwa Kujawsko-Pomorskiego </a:t>
            </a:r>
            <a:br>
              <a:rPr lang="pl-PL"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pl-PL" sz="1800" kern="50" dirty="0">
              <a:effectLst/>
              <a:latin typeface="Times New Roman" panose="02020603050405020304" pitchFamily="18" charset="0"/>
              <a:ea typeface="SimSun" panose="02010600030101010101" pitchFamily="2" charset="-122"/>
              <a:cs typeface="Mangal" panose="02040503050203030202" pitchFamily="18" charset="0"/>
            </a:endParaRPr>
          </a:p>
        </p:txBody>
      </p:sp>
      <p:pic>
        <p:nvPicPr>
          <p:cNvPr id="6" name="Obraz 5" descr="Z lewej strony znak Funduszy Europejskich złożony z symbolu graficznego, nazwy Fundusze Europejskie dla Kujaw i Pomorza, następnie flaga Polski z napisem Rzeczpospolita Polska oraz znak Unii Europejskiej składający się z flagi UE, napisu Dofinansowane przez Unię Europejską, z prawej strony herb Województwa Kujawsko-Pomorskiego, nazwa Samorząd Województwa Kujawsko-Pomorskieg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38" y="6444133"/>
            <a:ext cx="10058400" cy="934701"/>
          </a:xfrm>
          <a:prstGeom prst="rect">
            <a:avLst/>
          </a:prstGeom>
        </p:spPr>
      </p:pic>
    </p:spTree>
    <p:extLst>
      <p:ext uri="{BB962C8B-B14F-4D97-AF65-F5344CB8AC3E}">
        <p14:creationId xmlns:p14="http://schemas.microsoft.com/office/powerpoint/2010/main" val="2001781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343858"/>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effectLst/>
                <a:latin typeface="Arial" panose="020B0604020202020204" pitchFamily="34" charset="0"/>
                <a:ea typeface="Calibri" panose="020F0502020204030204" pitchFamily="34" charset="0"/>
                <a:cs typeface="Arial" panose="020B0604020202020204" pitchFamily="34" charset="0"/>
              </a:rPr>
              <a:t>DOSTĘPNOŚĆ</a:t>
            </a: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593379" y="1403573"/>
            <a:ext cx="9433047" cy="5586265"/>
          </a:xfrm>
        </p:spPr>
        <p:txBody>
          <a:bodyPr>
            <a:noAutofit/>
          </a:bodyPr>
          <a:lstStyle/>
          <a:p>
            <a:pPr marL="0" indent="0" algn="l" rtl="0">
              <a:lnSpc>
                <a:spcPct val="114000"/>
              </a:lnSpc>
              <a:spcBef>
                <a:spcPts val="1200"/>
              </a:spcBef>
              <a:spcAft>
                <a:spcPts val="600"/>
              </a:spcAft>
              <a:buNone/>
            </a:pPr>
            <a:r>
              <a:rPr lang="pl-PL" sz="2400" dirty="0">
                <a:latin typeface="Arial" panose="020B0604020202020204" pitchFamily="34" charset="0"/>
                <a:cs typeface="Arial" panose="020B0604020202020204" pitchFamily="34" charset="0"/>
              </a:rPr>
              <a:t>możliwość korzystania z infrastruktury, transportu, technologii i systemów informacyjno-komunikacyjnych oraz produktów i usług. Pozwala ona w szczególności osobom z niepełnosprawnościami i osobom starszym na korzystanie z nich na zasadzie równości z innymi osobami.</a:t>
            </a:r>
          </a:p>
          <a:p>
            <a:pPr marL="0" indent="0" algn="l" rtl="0">
              <a:lnSpc>
                <a:spcPct val="114000"/>
              </a:lnSpc>
              <a:spcBef>
                <a:spcPts val="1200"/>
              </a:spcBef>
              <a:spcAft>
                <a:spcPts val="600"/>
              </a:spcAft>
              <a:buNone/>
            </a:pPr>
            <a:r>
              <a:rPr lang="pl-PL" sz="2400" b="1" dirty="0">
                <a:latin typeface="Arial" panose="020B0604020202020204" pitchFamily="34" charset="0"/>
                <a:cs typeface="Arial" panose="020B0604020202020204" pitchFamily="34" charset="0"/>
              </a:rPr>
              <a:t>W przypadku projektów realizowanych w polityce spójności, dostępność oznacza, że wszystkie ich produkty (w tym także udzielane usługi) mogą być wykorzystywane (używane) przez każdą osobę. </a:t>
            </a:r>
          </a:p>
          <a:p>
            <a:pPr marL="0" indent="0" algn="l" rtl="0">
              <a:lnSpc>
                <a:spcPct val="114000"/>
              </a:lnSpc>
              <a:spcBef>
                <a:spcPts val="1200"/>
              </a:spcBef>
              <a:spcAft>
                <a:spcPts val="600"/>
              </a:spcAft>
              <a:buNone/>
            </a:pPr>
            <a:r>
              <a:rPr lang="pl-PL" sz="2400" dirty="0">
                <a:latin typeface="Arial" panose="020B0604020202020204" pitchFamily="34" charset="0"/>
                <a:cs typeface="Arial" panose="020B0604020202020204" pitchFamily="34" charset="0"/>
              </a:rPr>
              <a:t>Przykładami tych produktów są: strona lub aplikacja internetowa, materiały szkoleniowe, konferencja, wybudowane lub modernizowane obiekty, zakupione środki transportu.</a:t>
            </a:r>
            <a:endParaRPr lang="pl-PL" sz="2400" b="0" i="0" dirty="0">
              <a:solidFill>
                <a:srgbClr val="000000"/>
              </a:solidFill>
              <a:effectLst/>
              <a:latin typeface="Arial" panose="020B0604020202020204" pitchFamily="34" charset="0"/>
              <a:cs typeface="Arial" panose="020B0604020202020204" pitchFamily="34" charset="0"/>
            </a:endParaRP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2</a:t>
            </a:fld>
            <a:endParaRPr lang="pl-PL" dirty="0"/>
          </a:p>
        </p:txBody>
      </p:sp>
    </p:spTree>
    <p:extLst>
      <p:ext uri="{BB962C8B-B14F-4D97-AF65-F5344CB8AC3E}">
        <p14:creationId xmlns:p14="http://schemas.microsoft.com/office/powerpoint/2010/main" val="454826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343858"/>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latin typeface="Arial" panose="020B0604020202020204" pitchFamily="34" charset="0"/>
                <a:cs typeface="Arial" panose="020B0604020202020204" pitchFamily="34" charset="0"/>
              </a:rPr>
              <a:t>DYSKRYMINACJA</a:t>
            </a: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593379" y="1403574"/>
            <a:ext cx="9433047" cy="4476266"/>
          </a:xfrm>
        </p:spPr>
        <p:txBody>
          <a:bodyPr>
            <a:noAutofit/>
          </a:bodyPr>
          <a:lstStyle/>
          <a:p>
            <a:pPr marL="0" indent="0" algn="l" rtl="0">
              <a:lnSpc>
                <a:spcPct val="114000"/>
              </a:lnSpc>
              <a:spcBef>
                <a:spcPts val="1200"/>
              </a:spcBef>
              <a:spcAft>
                <a:spcPts val="600"/>
              </a:spcAft>
              <a:buNone/>
            </a:pPr>
            <a:r>
              <a:rPr lang="pl-PL" sz="2400" b="1" dirty="0">
                <a:latin typeface="Arial" panose="020B0604020202020204" pitchFamily="34" charset="0"/>
                <a:cs typeface="Arial" panose="020B0604020202020204" pitchFamily="34" charset="0"/>
              </a:rPr>
              <a:t>różnicowanie, wykluczanie lub ograniczanie ze względu na jakiekolwiek przesłanki </a:t>
            </a:r>
            <a:r>
              <a:rPr lang="pl-PL" sz="2400" dirty="0">
                <a:latin typeface="Arial" panose="020B0604020202020204" pitchFamily="34" charset="0"/>
                <a:cs typeface="Arial" panose="020B0604020202020204" pitchFamily="34" charset="0"/>
              </a:rPr>
              <a:t>w szczególności płeć, rasę, kolor skóry, pochodzenie etniczne lub społeczne, cechy genetyczne, język, religię lub przekonania, poglądy polityczne lub wszelkie inne poglądy, przynależność do mniejszości narodowej, majątek, urodzenie, niepełnosprawność, wiek lub orientację seksualną. </a:t>
            </a:r>
          </a:p>
          <a:p>
            <a:pPr marL="0" indent="0" algn="l" rtl="0">
              <a:lnSpc>
                <a:spcPct val="114000"/>
              </a:lnSpc>
              <a:spcBef>
                <a:spcPts val="1200"/>
              </a:spcBef>
              <a:spcAft>
                <a:spcPts val="600"/>
              </a:spcAft>
              <a:buNone/>
            </a:pPr>
            <a:r>
              <a:rPr lang="pl-PL" sz="2400" b="1" dirty="0">
                <a:latin typeface="Arial" panose="020B0604020202020204" pitchFamily="34" charset="0"/>
                <a:cs typeface="Arial" panose="020B0604020202020204" pitchFamily="34" charset="0"/>
              </a:rPr>
              <a:t>Celem lub skutkiem dyskryminacji jest naruszenie lub brak uznania możliwości korzystania z wszelkich praw człowieka i podstawowych wolności oraz ich wykonywania na zasadzie równości z innymi osobami.</a:t>
            </a:r>
            <a:endParaRPr lang="pl-PL" sz="2400" b="1" i="0" dirty="0">
              <a:solidFill>
                <a:srgbClr val="000000"/>
              </a:solidFill>
              <a:effectLst/>
              <a:latin typeface="Arial" panose="020B0604020202020204" pitchFamily="34" charset="0"/>
              <a:cs typeface="Arial" panose="020B0604020202020204" pitchFamily="34" charset="0"/>
            </a:endParaRP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3</a:t>
            </a:fld>
            <a:endParaRPr lang="pl-PL" dirty="0"/>
          </a:p>
        </p:txBody>
      </p:sp>
    </p:spTree>
    <p:extLst>
      <p:ext uri="{BB962C8B-B14F-4D97-AF65-F5344CB8AC3E}">
        <p14:creationId xmlns:p14="http://schemas.microsoft.com/office/powerpoint/2010/main" val="3049369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343858"/>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effectLst/>
                <a:latin typeface="Arial" panose="020B0604020202020204" pitchFamily="34" charset="0"/>
                <a:ea typeface="Calibri" panose="020F0502020204030204" pitchFamily="34" charset="0"/>
                <a:cs typeface="Arial" panose="020B0604020202020204" pitchFamily="34" charset="0"/>
              </a:rPr>
              <a:t>ZASADY RÓWNOŚCIOWE</a:t>
            </a: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449362" y="1241765"/>
            <a:ext cx="9433047" cy="5490400"/>
          </a:xfrm>
        </p:spPr>
        <p:txBody>
          <a:bodyPr>
            <a:noAutofit/>
          </a:bodyPr>
          <a:lstStyle/>
          <a:p>
            <a:pPr algn="l" rtl="0">
              <a:lnSpc>
                <a:spcPct val="114000"/>
              </a:lnSpc>
              <a:spcBef>
                <a:spcPts val="600"/>
              </a:spcBef>
              <a:spcAft>
                <a:spcPts val="600"/>
              </a:spcAft>
              <a:buFont typeface="Arial" panose="020B0604020202020204" pitchFamily="34" charset="0"/>
              <a:buChar char="•"/>
            </a:pPr>
            <a:r>
              <a:rPr lang="pl-PL" sz="2400" b="0" i="0" dirty="0">
                <a:solidFill>
                  <a:srgbClr val="000000"/>
                </a:solidFill>
                <a:effectLst/>
                <a:latin typeface="Arial" panose="020B0604020202020204" pitchFamily="34" charset="0"/>
                <a:cs typeface="Arial" panose="020B0604020202020204" pitchFamily="34" charset="0"/>
              </a:rPr>
              <a:t>zasada równości szans i niedyskryminacji, w tym dostępności dla osób z niepełnosprawnościami,</a:t>
            </a:r>
          </a:p>
          <a:p>
            <a:pPr algn="l" rtl="0">
              <a:lnSpc>
                <a:spcPct val="114000"/>
              </a:lnSpc>
              <a:spcBef>
                <a:spcPts val="600"/>
              </a:spcBef>
              <a:spcAft>
                <a:spcPts val="600"/>
              </a:spcAft>
              <a:buFont typeface="Arial" panose="020B0604020202020204" pitchFamily="34" charset="0"/>
              <a:buChar char="•"/>
            </a:pPr>
            <a:r>
              <a:rPr lang="pl-PL" sz="2400" dirty="0">
                <a:solidFill>
                  <a:srgbClr val="000000"/>
                </a:solidFill>
                <a:latin typeface="Arial" panose="020B0604020202020204" pitchFamily="34" charset="0"/>
                <a:cs typeface="Arial" panose="020B0604020202020204" pitchFamily="34" charset="0"/>
              </a:rPr>
              <a:t>z</a:t>
            </a:r>
            <a:r>
              <a:rPr lang="pl-PL" sz="2400" b="0" i="0" dirty="0">
                <a:solidFill>
                  <a:srgbClr val="000000"/>
                </a:solidFill>
                <a:effectLst/>
                <a:latin typeface="Arial" panose="020B0604020202020204" pitchFamily="34" charset="0"/>
                <a:cs typeface="Arial" panose="020B0604020202020204" pitchFamily="34" charset="0"/>
              </a:rPr>
              <a:t>asada równości kobiet i mężczyzn.</a:t>
            </a:r>
          </a:p>
          <a:p>
            <a:pPr marL="0" indent="0" algn="l">
              <a:lnSpc>
                <a:spcPct val="114000"/>
              </a:lnSpc>
              <a:spcBef>
                <a:spcPts val="3600"/>
              </a:spcBef>
              <a:spcAft>
                <a:spcPts val="600"/>
              </a:spcAft>
              <a:buNone/>
            </a:pPr>
            <a:r>
              <a:rPr lang="pl-PL" sz="2400" b="1" i="0" dirty="0">
                <a:solidFill>
                  <a:srgbClr val="000000"/>
                </a:solidFill>
                <a:effectLst/>
                <a:latin typeface="Arial" panose="020B0604020202020204" pitchFamily="34" charset="0"/>
                <a:cs typeface="Arial" panose="020B0604020202020204" pitchFamily="34" charset="0"/>
              </a:rPr>
              <a:t>Instytucja Zarządzająca zobowiązała się do przestrzegania zasad horyzontalnych na wszystkich etapach jego realizacji tj.: przygotowania, wdrażania, monitorowania, sprawozdawczości, ewaluacji, promocji i kontroli.</a:t>
            </a:r>
          </a:p>
          <a:p>
            <a:pPr marL="0" indent="0" algn="l">
              <a:lnSpc>
                <a:spcPct val="114000"/>
              </a:lnSpc>
              <a:spcBef>
                <a:spcPts val="3600"/>
              </a:spcBef>
              <a:spcAft>
                <a:spcPts val="600"/>
              </a:spcAft>
              <a:buNone/>
            </a:pPr>
            <a:r>
              <a:rPr lang="pl-PL" sz="2400" b="1" i="0" dirty="0">
                <a:solidFill>
                  <a:srgbClr val="000000"/>
                </a:solidFill>
                <a:effectLst/>
                <a:latin typeface="Arial" panose="020B0604020202020204" pitchFamily="34" charset="0"/>
                <a:cs typeface="Arial" panose="020B0604020202020204" pitchFamily="34" charset="0"/>
              </a:rPr>
              <a:t>Beneficjenci zobowiązani są do uwzględnienia zasad równościowych w swoich projektach i do przestrzegania tych zasad w trakcie wdrażania oraz w okresie trwałości projektu.</a:t>
            </a:r>
            <a:endParaRPr lang="pl-PL" sz="2400" b="0" i="0" dirty="0">
              <a:solidFill>
                <a:srgbClr val="000000"/>
              </a:solidFill>
              <a:effectLst/>
              <a:latin typeface="Arial" panose="020B0604020202020204" pitchFamily="34" charset="0"/>
              <a:cs typeface="Arial" panose="020B0604020202020204" pitchFamily="34" charset="0"/>
            </a:endParaRP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4</a:t>
            </a:fld>
            <a:endParaRPr lang="pl-PL" dirty="0"/>
          </a:p>
        </p:txBody>
      </p:sp>
    </p:spTree>
    <p:extLst>
      <p:ext uri="{BB962C8B-B14F-4D97-AF65-F5344CB8AC3E}">
        <p14:creationId xmlns:p14="http://schemas.microsoft.com/office/powerpoint/2010/main" val="3328107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121769"/>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effectLst/>
                <a:latin typeface="Arial" panose="020B0604020202020204" pitchFamily="34" charset="0"/>
                <a:ea typeface="Calibri" panose="020F0502020204030204" pitchFamily="34" charset="0"/>
                <a:cs typeface="Arial" panose="020B0604020202020204" pitchFamily="34" charset="0"/>
              </a:rPr>
              <a:t>Zasada równości szans i niedyskryminacji, w tym dostępności dla osób z niepełnosprawnościami</a:t>
            </a: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629382" y="1913694"/>
            <a:ext cx="9433047" cy="4476266"/>
          </a:xfrm>
        </p:spPr>
        <p:txBody>
          <a:bodyPr>
            <a:noAutofit/>
          </a:bodyPr>
          <a:lstStyle/>
          <a:p>
            <a:pPr algn="l" rtl="0">
              <a:lnSpc>
                <a:spcPct val="114000"/>
              </a:lnSpc>
              <a:spcBef>
                <a:spcPts val="600"/>
              </a:spcBef>
              <a:spcAft>
                <a:spcPts val="600"/>
              </a:spcAft>
              <a:buFont typeface="Arial" panose="020B0604020202020204" pitchFamily="34" charset="0"/>
              <a:buChar char="•"/>
            </a:pPr>
            <a:r>
              <a:rPr lang="pl-PL" sz="2400" b="1" dirty="0">
                <a:latin typeface="Arial" panose="020B0604020202020204" pitchFamily="34" charset="0"/>
                <a:cs typeface="Arial" panose="020B0604020202020204" pitchFamily="34" charset="0"/>
              </a:rPr>
              <a:t>wdrożenie działań umożliwiających wszystkim osobom sprawiedliwe i pełne uczestnictwo we wszystkich dziedzinach życia</a:t>
            </a:r>
            <a:r>
              <a:rPr lang="pl-PL" sz="2400" dirty="0">
                <a:latin typeface="Arial" panose="020B0604020202020204" pitchFamily="34" charset="0"/>
                <a:cs typeface="Arial" panose="020B0604020202020204" pitchFamily="34" charset="0"/>
              </a:rPr>
              <a:t>, bez względu na ich płeć, rasę, kolor skóry, pochodzenie etniczne lub społeczne, cechy genetyczne, język, religię lub przekonania, poglądy polityczne lub wszelkie inne poglądy, przynależność do mniejszości narodowej, majątek, urodzenie, niepełnosprawność, wiek lub orientację seksualną.</a:t>
            </a:r>
            <a:endParaRPr lang="pl-PL" sz="2400" b="0" i="0" dirty="0">
              <a:solidFill>
                <a:srgbClr val="000000"/>
              </a:solidFill>
              <a:effectLst/>
              <a:latin typeface="Arial" panose="020B0604020202020204" pitchFamily="34" charset="0"/>
              <a:cs typeface="Arial" panose="020B0604020202020204" pitchFamily="34" charset="0"/>
            </a:endParaRP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5</a:t>
            </a:fld>
            <a:endParaRPr lang="pl-PL" dirty="0"/>
          </a:p>
        </p:txBody>
      </p:sp>
    </p:spTree>
    <p:extLst>
      <p:ext uri="{BB962C8B-B14F-4D97-AF65-F5344CB8AC3E}">
        <p14:creationId xmlns:p14="http://schemas.microsoft.com/office/powerpoint/2010/main" val="742430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121769"/>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effectLst/>
                <a:latin typeface="Arial" panose="020B0604020202020204" pitchFamily="34" charset="0"/>
                <a:ea typeface="Calibri" panose="020F0502020204030204" pitchFamily="34" charset="0"/>
                <a:cs typeface="Arial" panose="020B0604020202020204" pitchFamily="34" charset="0"/>
              </a:rPr>
              <a:t>Zasada równości kobiet i mężczyzn</a:t>
            </a: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449362" y="1541704"/>
            <a:ext cx="9433047" cy="4476266"/>
          </a:xfrm>
        </p:spPr>
        <p:txBody>
          <a:bodyPr>
            <a:noAutofit/>
          </a:bodyPr>
          <a:lstStyle/>
          <a:p>
            <a:pPr algn="l" rtl="0">
              <a:lnSpc>
                <a:spcPct val="114000"/>
              </a:lnSpc>
              <a:spcBef>
                <a:spcPts val="600"/>
              </a:spcBef>
              <a:spcAft>
                <a:spcPts val="600"/>
              </a:spcAft>
              <a:buFont typeface="Arial" panose="020B0604020202020204" pitchFamily="34" charset="0"/>
              <a:buChar char="•"/>
            </a:pPr>
            <a:r>
              <a:rPr lang="pl-PL" sz="2400" b="1" dirty="0">
                <a:latin typeface="Arial" panose="020B0604020202020204" pitchFamily="34" charset="0"/>
                <a:cs typeface="Arial" panose="020B0604020202020204" pitchFamily="34" charset="0"/>
              </a:rPr>
              <a:t>wdrożenie działań mających na celu osiągnięcie stanu, w którym kobietom i mężczyznom przypisuje się taką samą wartość społeczną, równe prawa i równe obowiązki. </a:t>
            </a:r>
          </a:p>
          <a:p>
            <a:pPr algn="l" rtl="0">
              <a:lnSpc>
                <a:spcPct val="114000"/>
              </a:lnSpc>
              <a:spcBef>
                <a:spcPts val="600"/>
              </a:spcBef>
              <a:spcAft>
                <a:spcPts val="600"/>
              </a:spcAft>
              <a:buFont typeface="Arial" panose="020B0604020202020204" pitchFamily="34" charset="0"/>
              <a:buChar char="•"/>
            </a:pPr>
            <a:r>
              <a:rPr lang="pl-PL" sz="2400" dirty="0">
                <a:latin typeface="Arial" panose="020B0604020202020204" pitchFamily="34" charset="0"/>
                <a:cs typeface="Arial" panose="020B0604020202020204" pitchFamily="34" charset="0"/>
              </a:rPr>
              <a:t>To również stan, w którym kobiety i mężczyźni mają równy dostęp do korzystania z zasobów (np. środki finansowe, szanse rozwoju). Zasada ta ma gwarantować możliwość wyboru drogi życiowej bez ograniczeń wynikających ze stereotypów płci.</a:t>
            </a:r>
          </a:p>
          <a:p>
            <a:pPr algn="l" rtl="0">
              <a:lnSpc>
                <a:spcPct val="114000"/>
              </a:lnSpc>
              <a:spcBef>
                <a:spcPts val="600"/>
              </a:spcBef>
              <a:spcAft>
                <a:spcPts val="600"/>
              </a:spcAft>
              <a:buFont typeface="Arial" panose="020B0604020202020204" pitchFamily="34" charset="0"/>
              <a:buChar char="•"/>
            </a:pPr>
            <a:r>
              <a:rPr lang="pl-PL" sz="2400" dirty="0">
                <a:latin typeface="Arial" panose="020B0604020202020204" pitchFamily="34" charset="0"/>
                <a:cs typeface="Arial" panose="020B0604020202020204" pitchFamily="34" charset="0"/>
              </a:rPr>
              <a:t>Jest to również uwzględnianie perspektywy płci w głównym nurcie wszystkich procesów i działań w ramach programów (tj. podczas przygotowywania, wdrażania, monitorowania, sprawozdawczości, ewaluacji, promocji i kontroli programów).</a:t>
            </a:r>
            <a:endParaRPr lang="pl-PL" sz="2400" b="0" i="0" dirty="0">
              <a:solidFill>
                <a:srgbClr val="000000"/>
              </a:solidFill>
              <a:effectLst/>
              <a:latin typeface="Arial" panose="020B0604020202020204" pitchFamily="34" charset="0"/>
              <a:cs typeface="Arial" panose="020B0604020202020204" pitchFamily="34" charset="0"/>
            </a:endParaRPr>
          </a:p>
          <a:p>
            <a:pPr algn="l" rtl="0">
              <a:lnSpc>
                <a:spcPct val="114000"/>
              </a:lnSpc>
              <a:spcBef>
                <a:spcPts val="600"/>
              </a:spcBef>
              <a:spcAft>
                <a:spcPts val="600"/>
              </a:spcAft>
              <a:buFont typeface="Arial" panose="020B0604020202020204" pitchFamily="34" charset="0"/>
              <a:buChar char="•"/>
            </a:pPr>
            <a:endParaRPr lang="pl-PL" sz="2400" b="0" i="0" dirty="0">
              <a:solidFill>
                <a:srgbClr val="000000"/>
              </a:solidFill>
              <a:effectLst/>
              <a:latin typeface="Arial" panose="020B0604020202020204" pitchFamily="34" charset="0"/>
              <a:cs typeface="Arial" panose="020B0604020202020204" pitchFamily="34" charset="0"/>
            </a:endParaRP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6</a:t>
            </a:fld>
            <a:endParaRPr lang="pl-PL" dirty="0"/>
          </a:p>
        </p:txBody>
      </p:sp>
    </p:spTree>
    <p:extLst>
      <p:ext uri="{BB962C8B-B14F-4D97-AF65-F5344CB8AC3E}">
        <p14:creationId xmlns:p14="http://schemas.microsoft.com/office/powerpoint/2010/main" val="1609131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121769"/>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latin typeface="Arial" panose="020B0604020202020204" pitchFamily="34" charset="0"/>
                <a:cs typeface="Arial" panose="020B0604020202020204" pitchFamily="34" charset="0"/>
              </a:rPr>
              <a:t>Stosowanie Karty praw podstawowych</a:t>
            </a: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629382" y="1913694"/>
            <a:ext cx="9433047" cy="4476266"/>
          </a:xfrm>
        </p:spPr>
        <p:txBody>
          <a:bodyPr>
            <a:noAutofit/>
          </a:bodyPr>
          <a:lstStyle/>
          <a:p>
            <a:pPr algn="l" rtl="0">
              <a:lnSpc>
                <a:spcPct val="114000"/>
              </a:lnSpc>
              <a:spcBef>
                <a:spcPts val="600"/>
              </a:spcBef>
              <a:spcAft>
                <a:spcPts val="600"/>
              </a:spcAft>
              <a:buFont typeface="Arial" panose="020B0604020202020204" pitchFamily="34" charset="0"/>
              <a:buChar char="•"/>
            </a:pPr>
            <a:r>
              <a:rPr lang="pl-PL" sz="2400" dirty="0">
                <a:solidFill>
                  <a:srgbClr val="000000"/>
                </a:solidFill>
                <a:latin typeface="Arial" panose="020B0604020202020204" pitchFamily="34" charset="0"/>
                <a:cs typeface="Arial" panose="020B0604020202020204" pitchFamily="34" charset="0"/>
              </a:rPr>
              <a:t>W</a:t>
            </a:r>
            <a:r>
              <a:rPr lang="pl-PL" sz="2400" b="0" i="0" dirty="0">
                <a:solidFill>
                  <a:srgbClr val="000000"/>
                </a:solidFill>
                <a:effectLst/>
                <a:latin typeface="Arial" panose="020B0604020202020204" pitchFamily="34" charset="0"/>
                <a:cs typeface="Arial" panose="020B0604020202020204" pitchFamily="34" charset="0"/>
              </a:rPr>
              <a:t> procesie wdrażania funduszy europejskich należy przestrzegać postanowień Karty praw podstawowych Unii Europejskiej.</a:t>
            </a:r>
          </a:p>
          <a:p>
            <a:pPr algn="l" rtl="0">
              <a:lnSpc>
                <a:spcPct val="114000"/>
              </a:lnSpc>
              <a:spcBef>
                <a:spcPts val="600"/>
              </a:spcBef>
              <a:spcAft>
                <a:spcPts val="600"/>
              </a:spcAft>
              <a:buFont typeface="Arial" panose="020B0604020202020204" pitchFamily="34" charset="0"/>
              <a:buChar char="•"/>
            </a:pPr>
            <a:r>
              <a:rPr lang="pl-PL" sz="2400" b="0" i="0" dirty="0">
                <a:solidFill>
                  <a:srgbClr val="000000"/>
                </a:solidFill>
                <a:effectLst/>
                <a:latin typeface="Arial" panose="020B0604020202020204" pitchFamily="34" charset="0"/>
                <a:cs typeface="Arial" panose="020B0604020202020204" pitchFamily="34" charset="0"/>
              </a:rPr>
              <a:t>Oznacza to, że na każdym etapie realizacji, projekty dofinansowane w ramach programu </a:t>
            </a:r>
            <a:r>
              <a:rPr lang="pl-PL" sz="2400" b="0" i="0" dirty="0" err="1">
                <a:solidFill>
                  <a:srgbClr val="000000"/>
                </a:solidFill>
                <a:effectLst/>
                <a:latin typeface="Arial" panose="020B0604020202020204" pitchFamily="34" charset="0"/>
                <a:cs typeface="Arial" panose="020B0604020202020204" pitchFamily="34" charset="0"/>
              </a:rPr>
              <a:t>FEdKP</a:t>
            </a:r>
            <a:r>
              <a:rPr lang="pl-PL" sz="2400" b="0" i="0" dirty="0">
                <a:solidFill>
                  <a:srgbClr val="000000"/>
                </a:solidFill>
                <a:effectLst/>
                <a:latin typeface="Arial" panose="020B0604020202020204" pitchFamily="34" charset="0"/>
                <a:cs typeface="Arial" panose="020B0604020202020204" pitchFamily="34" charset="0"/>
              </a:rPr>
              <a:t> 2021-2027 muszą być zgodne z postanowieniami tego dokumentu.</a:t>
            </a: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7</a:t>
            </a:fld>
            <a:endParaRPr lang="pl-PL" dirty="0"/>
          </a:p>
        </p:txBody>
      </p:sp>
    </p:spTree>
    <p:extLst>
      <p:ext uri="{BB962C8B-B14F-4D97-AF65-F5344CB8AC3E}">
        <p14:creationId xmlns:p14="http://schemas.microsoft.com/office/powerpoint/2010/main" val="2350667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569836"/>
            <a:ext cx="9577064" cy="1121769"/>
          </a:xfrm>
        </p:spPr>
        <p:txBody>
          <a:bodyPr>
            <a:normAutofit/>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latin typeface="Arial" panose="020B0604020202020204" pitchFamily="34" charset="0"/>
                <a:cs typeface="Arial" panose="020B0604020202020204" pitchFamily="34" charset="0"/>
              </a:rPr>
              <a:t>Stosowanie Konwencji o prawach osób niepełnosprawnych</a:t>
            </a: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629382" y="2411685"/>
            <a:ext cx="9433047" cy="4476266"/>
          </a:xfrm>
        </p:spPr>
        <p:txBody>
          <a:bodyPr>
            <a:noAutofit/>
          </a:bodyPr>
          <a:lstStyle/>
          <a:p>
            <a:pPr algn="l" rtl="0">
              <a:lnSpc>
                <a:spcPct val="114000"/>
              </a:lnSpc>
              <a:spcBef>
                <a:spcPts val="600"/>
              </a:spcBef>
              <a:spcAft>
                <a:spcPts val="600"/>
              </a:spcAft>
              <a:buFont typeface="Arial" panose="020B0604020202020204" pitchFamily="34" charset="0"/>
              <a:buChar char="•"/>
            </a:pPr>
            <a:r>
              <a:rPr lang="pl-PL" sz="2400" b="0" i="0" dirty="0">
                <a:solidFill>
                  <a:srgbClr val="000000"/>
                </a:solidFill>
                <a:effectLst/>
                <a:latin typeface="Arial" panose="020B0604020202020204" pitchFamily="34" charset="0"/>
                <a:cs typeface="Arial" panose="020B0604020202020204" pitchFamily="34" charset="0"/>
              </a:rPr>
              <a:t>Zgodnie z postanowieniami Umowy Partnerstwa w procesie wdrażania funduszy europejskich w zakresie stosowania zasady równości szans i niedyskryminacji, w tym dostępności dla osób z niepełnosprawnościami należy przestrzegać postanowień Konwencji o prawach osób niepełnosprawnych.</a:t>
            </a:r>
          </a:p>
          <a:p>
            <a:pPr algn="l" rtl="0">
              <a:lnSpc>
                <a:spcPct val="114000"/>
              </a:lnSpc>
              <a:spcBef>
                <a:spcPts val="600"/>
              </a:spcBef>
              <a:spcAft>
                <a:spcPts val="600"/>
              </a:spcAft>
              <a:buFont typeface="Arial" panose="020B0604020202020204" pitchFamily="34" charset="0"/>
              <a:buChar char="•"/>
            </a:pPr>
            <a:r>
              <a:rPr lang="pl-PL" sz="2400" b="0" i="0" dirty="0">
                <a:solidFill>
                  <a:srgbClr val="000000"/>
                </a:solidFill>
                <a:effectLst/>
                <a:latin typeface="Arial" panose="020B0604020202020204" pitchFamily="34" charset="0"/>
                <a:cs typeface="Arial" panose="020B0604020202020204" pitchFamily="34" charset="0"/>
              </a:rPr>
              <a:t>Oznacza to, że na każdym etapie realizacji, projekty dofinansowane w ramach programu </a:t>
            </a:r>
            <a:r>
              <a:rPr lang="pl-PL" sz="2400" b="0" i="0" dirty="0" err="1">
                <a:solidFill>
                  <a:srgbClr val="000000"/>
                </a:solidFill>
                <a:effectLst/>
                <a:latin typeface="Arial" panose="020B0604020202020204" pitchFamily="34" charset="0"/>
                <a:cs typeface="Arial" panose="020B0604020202020204" pitchFamily="34" charset="0"/>
              </a:rPr>
              <a:t>FEdKP</a:t>
            </a:r>
            <a:r>
              <a:rPr lang="pl-PL" sz="2400" b="0" i="0" dirty="0">
                <a:solidFill>
                  <a:srgbClr val="000000"/>
                </a:solidFill>
                <a:effectLst/>
                <a:latin typeface="Arial" panose="020B0604020202020204" pitchFamily="34" charset="0"/>
                <a:cs typeface="Arial" panose="020B0604020202020204" pitchFamily="34" charset="0"/>
              </a:rPr>
              <a:t> 2021-2027 muszą być zgodne z wymogami wynikającymi z tego dokumentu.</a:t>
            </a: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8</a:t>
            </a:fld>
            <a:endParaRPr lang="pl-PL" dirty="0"/>
          </a:p>
        </p:txBody>
      </p:sp>
    </p:spTree>
    <p:extLst>
      <p:ext uri="{BB962C8B-B14F-4D97-AF65-F5344CB8AC3E}">
        <p14:creationId xmlns:p14="http://schemas.microsoft.com/office/powerpoint/2010/main" val="1106370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2E9138F-1FEA-26D2-8CA1-A7FC127D809A}"/>
              </a:ext>
            </a:extLst>
          </p:cNvPr>
          <p:cNvSpPr>
            <a:spLocks noGrp="1"/>
          </p:cNvSpPr>
          <p:nvPr>
            <p:ph type="title"/>
          </p:nvPr>
        </p:nvSpPr>
        <p:spPr>
          <a:xfrm>
            <a:off x="557374" y="383984"/>
            <a:ext cx="9577064" cy="545705"/>
          </a:xfrm>
        </p:spPr>
        <p:txBody>
          <a:bodyPr>
            <a:normAutofit fontScale="90000"/>
          </a:bodyPr>
          <a:lstStyle/>
          <a:p>
            <a:pPr marL="0" marR="0" lvl="0" indent="0" algn="l" defTabSz="1007943" rtl="0" eaLnBrk="1" fontAlgn="auto" latinLnBrk="0" hangingPunct="1">
              <a:lnSpc>
                <a:spcPct val="115000"/>
              </a:lnSpc>
              <a:spcBef>
                <a:spcPts val="1102"/>
              </a:spcBef>
              <a:spcAft>
                <a:spcPts val="1000"/>
              </a:spcAft>
              <a:buClr>
                <a:srgbClr val="003399"/>
              </a:buClr>
              <a:buSzTx/>
              <a:buFontTx/>
              <a:buNone/>
              <a:tabLst/>
              <a:defRPr/>
            </a:pPr>
            <a:r>
              <a:rPr lang="pl-PL" sz="2700" dirty="0">
                <a:latin typeface="Arial" panose="020B0604020202020204" pitchFamily="34" charset="0"/>
                <a:cs typeface="Arial" panose="020B0604020202020204" pitchFamily="34" charset="0"/>
              </a:rPr>
              <a:t>Klauzula antydyskryminacyjna</a:t>
            </a:r>
            <a:br>
              <a:rPr lang="pl-PL" sz="2700" dirty="0">
                <a:latin typeface="Arial" panose="020B0604020202020204" pitchFamily="34" charset="0"/>
                <a:cs typeface="Arial" panose="020B0604020202020204" pitchFamily="34" charset="0"/>
              </a:rPr>
            </a:br>
            <a:br>
              <a:rPr lang="pl-PL" sz="2700" dirty="0">
                <a:latin typeface="Arial" panose="020B0604020202020204" pitchFamily="34" charset="0"/>
                <a:cs typeface="Arial" panose="020B0604020202020204" pitchFamily="34" charset="0"/>
              </a:rPr>
            </a:br>
            <a:endParaRPr lang="pl-PL" sz="2700" dirty="0">
              <a:latin typeface="Arial" panose="020B0604020202020204" pitchFamily="34" charset="0"/>
              <a:cs typeface="Arial" panose="020B0604020202020204" pitchFamily="34" charset="0"/>
            </a:endParaRPr>
          </a:p>
        </p:txBody>
      </p:sp>
      <p:sp>
        <p:nvSpPr>
          <p:cNvPr id="3" name="Symbol zastępczy zawartości 2">
            <a:extLst>
              <a:ext uri="{FF2B5EF4-FFF2-40B4-BE49-F238E27FC236}">
                <a16:creationId xmlns:a16="http://schemas.microsoft.com/office/drawing/2014/main" id="{5025926A-A418-5103-46AE-6CBECE2D02EA}"/>
              </a:ext>
            </a:extLst>
          </p:cNvPr>
          <p:cNvSpPr>
            <a:spLocks noGrp="1"/>
          </p:cNvSpPr>
          <p:nvPr>
            <p:ph idx="1"/>
          </p:nvPr>
        </p:nvSpPr>
        <p:spPr>
          <a:xfrm>
            <a:off x="541188" y="1633787"/>
            <a:ext cx="9469052" cy="4680520"/>
          </a:xfrm>
        </p:spPr>
        <p:txBody>
          <a:bodyPr>
            <a:noAutofit/>
          </a:bodyPr>
          <a:lstStyle/>
          <a:p>
            <a:pPr marL="0" indent="0">
              <a:lnSpc>
                <a:spcPct val="114000"/>
              </a:lnSpc>
              <a:spcBef>
                <a:spcPts val="300"/>
              </a:spcBef>
              <a:spcAft>
                <a:spcPts val="300"/>
              </a:spcAft>
              <a:buNone/>
            </a:pPr>
            <a:r>
              <a:rPr lang="pl-PL" sz="2400" b="1" dirty="0">
                <a:latin typeface="Arial" panose="020B0604020202020204" pitchFamily="34" charset="0"/>
                <a:cs typeface="Arial" panose="020B0604020202020204" pitchFamily="34" charset="0"/>
              </a:rPr>
              <a:t>Wsparcie polityki spójności będzie udzielane wyłącznie projektom i beneficjentom, którzy przestrzegają przepisów antydyskryminacyjnych</a:t>
            </a:r>
            <a:r>
              <a:rPr lang="pl-PL" sz="2400" dirty="0">
                <a:latin typeface="Arial" panose="020B0604020202020204" pitchFamily="34" charset="0"/>
                <a:cs typeface="Arial" panose="020B0604020202020204" pitchFamily="34" charset="0"/>
              </a:rPr>
              <a:t>, o których mowa w art. 9 ust. 3 Rozporządzenia PE i Rady nr 2021/1060.</a:t>
            </a:r>
          </a:p>
          <a:p>
            <a:pPr marL="0" indent="0">
              <a:lnSpc>
                <a:spcPct val="114000"/>
              </a:lnSpc>
              <a:spcBef>
                <a:spcPts val="1800"/>
              </a:spcBef>
              <a:spcAft>
                <a:spcPts val="300"/>
              </a:spcAft>
              <a:buNone/>
            </a:pPr>
            <a:r>
              <a:rPr lang="pl-PL" sz="2400" b="1" dirty="0">
                <a:latin typeface="Arial" panose="020B0604020202020204" pitchFamily="34" charset="0"/>
                <a:cs typeface="Arial" panose="020B0604020202020204" pitchFamily="34" charset="0"/>
              </a:rPr>
              <a:t>W przypadku, gdy wnioskodawcą/ beneficjentem jest jednostka samorządu terytorialnego (lub podmiot przez nią kontrolowany lub od niej zależny), która podjęła jakiekolwiek działania dyskryminujące, sprzeczne z zasadami, o których mowa w art. 9 ust. 3 rozporządzenia nr 2021/1060, wsparcie w ramach polityki spójności nie może być udzielone. </a:t>
            </a:r>
          </a:p>
        </p:txBody>
      </p:sp>
      <p:sp>
        <p:nvSpPr>
          <p:cNvPr id="4" name="Symbol zastępczy numeru slajdu 3">
            <a:extLst>
              <a:ext uri="{FF2B5EF4-FFF2-40B4-BE49-F238E27FC236}">
                <a16:creationId xmlns:a16="http://schemas.microsoft.com/office/drawing/2014/main" id="{319C9C7E-99AA-72DD-0F25-12A42B576E79}"/>
              </a:ext>
            </a:extLst>
          </p:cNvPr>
          <p:cNvSpPr>
            <a:spLocks noGrp="1"/>
          </p:cNvSpPr>
          <p:nvPr>
            <p:ph type="sldNum" sz="quarter" idx="10"/>
          </p:nvPr>
        </p:nvSpPr>
        <p:spPr/>
        <p:txBody>
          <a:bodyPr/>
          <a:lstStyle/>
          <a:p>
            <a:fld id="{EB4015AA-59F6-416B-87A6-8E3D940284E2}" type="slidenum">
              <a:rPr lang="pl-PL" smtClean="0"/>
              <a:pPr/>
              <a:t>9</a:t>
            </a:fld>
            <a:endParaRPr lang="pl-PL" dirty="0"/>
          </a:p>
        </p:txBody>
      </p:sp>
    </p:spTree>
    <p:extLst>
      <p:ext uri="{BB962C8B-B14F-4D97-AF65-F5344CB8AC3E}">
        <p14:creationId xmlns:p14="http://schemas.microsoft.com/office/powerpoint/2010/main" val="3884146371"/>
      </p:ext>
    </p:extLst>
  </p:cSld>
  <p:clrMapOvr>
    <a:masterClrMapping/>
  </p:clrMapOvr>
</p:sld>
</file>

<file path=ppt/theme/theme1.xml><?xml version="1.0" encoding="utf-8"?>
<a:theme xmlns:a="http://schemas.openxmlformats.org/drawingml/2006/main" name="Motyw pakietu Office">
  <a:themeElements>
    <a:clrScheme name="Niestandardowy 8">
      <a:dk1>
        <a:srgbClr val="000000"/>
      </a:dk1>
      <a:lt1>
        <a:srgbClr val="FFFFFF"/>
      </a:lt1>
      <a:dk2>
        <a:srgbClr val="002073"/>
      </a:dk2>
      <a:lt2>
        <a:srgbClr val="FFFFFF"/>
      </a:lt2>
      <a:accent1>
        <a:srgbClr val="003399"/>
      </a:accent1>
      <a:accent2>
        <a:srgbClr val="A6D3FF"/>
      </a:accent2>
      <a:accent3>
        <a:srgbClr val="FFD618"/>
      </a:accent3>
      <a:accent4>
        <a:srgbClr val="0051B0"/>
      </a:accent4>
      <a:accent5>
        <a:srgbClr val="6BB1E2"/>
      </a:accent5>
      <a:accent6>
        <a:srgbClr val="FFE60B"/>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ja1" id="{436F5452-C95B-4D43-A1C6-1CA5BE69C951}" vid="{ABE25C27-1E66-47F3-AA86-B88226738C3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Prezentacja z numerem strony</Template>
  <TotalTime>2028</TotalTime>
  <Words>889</Words>
  <Application>Microsoft Office PowerPoint</Application>
  <PresentationFormat>Niestandardowy</PresentationFormat>
  <Paragraphs>48</Paragraphs>
  <Slides>12</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12</vt:i4>
      </vt:variant>
    </vt:vector>
  </HeadingPairs>
  <TitlesOfParts>
    <vt:vector size="18" baseType="lpstr">
      <vt:lpstr>Arial</vt:lpstr>
      <vt:lpstr>Calibri</vt:lpstr>
      <vt:lpstr>Gill Sans MT</vt:lpstr>
      <vt:lpstr>Open Sans</vt:lpstr>
      <vt:lpstr>Times New Roman</vt:lpstr>
      <vt:lpstr>Motyw pakietu Office</vt:lpstr>
      <vt:lpstr>Realizacja zasad równościowych  w ramach programu  Fundusze Europejskie dla Kujaw i Pomorza 2021-2027 30 stycznia 2024 r.  </vt:lpstr>
      <vt:lpstr>DOSTĘPNOŚĆ</vt:lpstr>
      <vt:lpstr>DYSKRYMINACJA</vt:lpstr>
      <vt:lpstr>ZASADY RÓWNOŚCIOWE</vt:lpstr>
      <vt:lpstr>Zasada równości szans i niedyskryminacji, w tym dostępności dla osób z niepełnosprawnościami</vt:lpstr>
      <vt:lpstr>Zasada równości kobiet i mężczyzn</vt:lpstr>
      <vt:lpstr>Stosowanie Karty praw podstawowych</vt:lpstr>
      <vt:lpstr>Stosowanie Konwencji o prawach osób niepełnosprawnych</vt:lpstr>
      <vt:lpstr>Klauzula antydyskryminacyjna  </vt:lpstr>
      <vt:lpstr>Informacja o zidentyfikowanych działaniach dyskryminacyjnych   </vt:lpstr>
      <vt:lpstr>Podjęte działania przez Instytucję Zarządzającą oraz JST  </vt:lpstr>
      <vt:lpstr>Dziękujemy za uwagę   Departament Zarządzania Funduszami Europejskimi dla Kujaw i Pomorza Urząd Marszałkowski Województwa Kujawsko-Pomorskiego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Sowiński Piotr;A.Baranska@kujawsko-pomorskie.pl</dc:creator>
  <cp:lastModifiedBy>Lucyna Swoińska-Lasota</cp:lastModifiedBy>
  <cp:revision>179</cp:revision>
  <cp:lastPrinted>2023-11-10T10:57:20Z</cp:lastPrinted>
  <dcterms:created xsi:type="dcterms:W3CDTF">2022-06-22T09:40:44Z</dcterms:created>
  <dcterms:modified xsi:type="dcterms:W3CDTF">2024-01-29T19:06:36Z</dcterms:modified>
</cp:coreProperties>
</file>